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charts/chart2.xml" ContentType="application/vnd.openxmlformats-officedocument.drawingml.chart+xml"/>
  <Override PartName="/ppt/notesMasters/notesMaster1.xml" ContentType="application/vnd.openxmlformats-officedocument.presentationml.notesMaster+xml"/>
  <Override PartName="/ppt/charts/colors2.xml" ContentType="application/vnd.ms-office.chartcolorstyle+xml"/>
  <Override PartName="/ppt/charts/style2.xml" ContentType="application/vnd.ms-office.chartstyle+xml"/>
  <Override PartName="/ppt/theme/theme2.xml" ContentType="application/vnd.openxmlformats-officedocument.theme+xml"/>
  <Override PartName="/ppt/charts/style3.xml" ContentType="application/vnd.ms-office.chartstyle+xml"/>
  <Override PartName="/ppt/charts/chart3.xml" ContentType="application/vnd.openxmlformats-officedocument.drawingml.chart+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7" r:id="rId2"/>
    <p:sldId id="258" r:id="rId3"/>
    <p:sldId id="259" r:id="rId4"/>
    <p:sldId id="261" r:id="rId5"/>
    <p:sldId id="285" r:id="rId6"/>
    <p:sldId id="263" r:id="rId7"/>
    <p:sldId id="265" r:id="rId8"/>
    <p:sldId id="283" r:id="rId9"/>
    <p:sldId id="269" r:id="rId10"/>
    <p:sldId id="290" r:id="rId11"/>
    <p:sldId id="275" r:id="rId12"/>
    <p:sldId id="289" r:id="rId13"/>
    <p:sldId id="272" r:id="rId14"/>
    <p:sldId id="273" r:id="rId15"/>
    <p:sldId id="274" r:id="rId16"/>
    <p:sldId id="286" r:id="rId17"/>
    <p:sldId id="287" r:id="rId18"/>
    <p:sldId id="277" r:id="rId19"/>
    <p:sldId id="278" r:id="rId20"/>
    <p:sldId id="279" r:id="rId21"/>
    <p:sldId id="288" r:id="rId22"/>
    <p:sldId id="28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7" autoAdjust="0"/>
    <p:restoredTop sz="71091" autoAdjust="0"/>
  </p:normalViewPr>
  <p:slideViewPr>
    <p:cSldViewPr snapToGrid="0">
      <p:cViewPr varScale="1">
        <p:scale>
          <a:sx n="55" d="100"/>
          <a:sy n="55" d="100"/>
        </p:scale>
        <p:origin x="57"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r>
              <a:rPr lang="en-US" sz="2160" dirty="0"/>
              <a:t>Demographics</a:t>
            </a:r>
            <a:r>
              <a:rPr lang="en-US" sz="2800" dirty="0"/>
              <a:t> </a:t>
            </a:r>
            <a:r>
              <a:rPr lang="en-US" sz="2160" dirty="0"/>
              <a:t>of Senior Managers</a:t>
            </a:r>
          </a:p>
        </c:rich>
      </c:tx>
      <c:layout>
        <c:manualLayout>
          <c:xMode val="edge"/>
          <c:yMode val="edge"/>
          <c:x val="0.23902687207798246"/>
          <c:y val="4.593034259868371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1.6492755000667589E-2"/>
          <c:y val="0.19429837708874503"/>
          <c:w val="0.96753794104801794"/>
          <c:h val="0.67603446308341897"/>
        </c:manualLayout>
      </c:layout>
      <c:barChart>
        <c:barDir val="col"/>
        <c:grouping val="stacked"/>
        <c:varyColors val="0"/>
        <c:ser>
          <c:idx val="0"/>
          <c:order val="0"/>
          <c:tx>
            <c:strRef>
              <c:f>Sheet1!$A$2</c:f>
              <c:strCache>
                <c:ptCount val="1"/>
                <c:pt idx="0">
                  <c:v>White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Senior Managers 2013</c:v>
                </c:pt>
                <c:pt idx="1">
                  <c:v>Senior Managers 2019</c:v>
                </c:pt>
              </c:strCache>
            </c:strRef>
          </c:cat>
          <c:val>
            <c:numRef>
              <c:f>Sheet1!$B$2:$C$2</c:f>
              <c:numCache>
                <c:formatCode>0%</c:formatCode>
                <c:ptCount val="2"/>
                <c:pt idx="0">
                  <c:v>0.6</c:v>
                </c:pt>
                <c:pt idx="1">
                  <c:v>0.5</c:v>
                </c:pt>
              </c:numCache>
            </c:numRef>
          </c:val>
          <c:extLst>
            <c:ext xmlns:c16="http://schemas.microsoft.com/office/drawing/2014/chart" uri="{C3380CC4-5D6E-409C-BE32-E72D297353CC}">
              <c16:uniqueId val="{00000000-800B-4DE6-A4C2-BEF5A44461C2}"/>
            </c:ext>
          </c:extLst>
        </c:ser>
        <c:ser>
          <c:idx val="1"/>
          <c:order val="1"/>
          <c:tx>
            <c:strRef>
              <c:f>Sheet1!$A$3</c:f>
              <c:strCache>
                <c:ptCount val="1"/>
                <c:pt idx="0">
                  <c:v>Black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Senior Managers 2013</c:v>
                </c:pt>
                <c:pt idx="1">
                  <c:v>Senior Managers 2019</c:v>
                </c:pt>
              </c:strCache>
            </c:strRef>
          </c:cat>
          <c:val>
            <c:numRef>
              <c:f>Sheet1!$B$3:$C$3</c:f>
              <c:numCache>
                <c:formatCode>0%</c:formatCode>
                <c:ptCount val="2"/>
                <c:pt idx="0">
                  <c:v>0.2</c:v>
                </c:pt>
                <c:pt idx="1">
                  <c:v>0.27</c:v>
                </c:pt>
              </c:numCache>
            </c:numRef>
          </c:val>
          <c:extLst>
            <c:ext xmlns:c16="http://schemas.microsoft.com/office/drawing/2014/chart" uri="{C3380CC4-5D6E-409C-BE32-E72D297353CC}">
              <c16:uniqueId val="{00000001-800B-4DE6-A4C2-BEF5A44461C2}"/>
            </c:ext>
          </c:extLst>
        </c:ser>
        <c:ser>
          <c:idx val="2"/>
          <c:order val="2"/>
          <c:tx>
            <c:strRef>
              <c:f>Sheet1!$A$4</c:f>
              <c:strCache>
                <c:ptCount val="1"/>
                <c:pt idx="0">
                  <c:v>Latino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Senior Managers 2013</c:v>
                </c:pt>
                <c:pt idx="1">
                  <c:v>Senior Managers 2019</c:v>
                </c:pt>
              </c:strCache>
            </c:strRef>
          </c:cat>
          <c:val>
            <c:numRef>
              <c:f>Sheet1!$B$4:$C$4</c:f>
              <c:numCache>
                <c:formatCode>0%</c:formatCode>
                <c:ptCount val="2"/>
                <c:pt idx="0">
                  <c:v>0.1</c:v>
                </c:pt>
                <c:pt idx="1">
                  <c:v>0.05</c:v>
                </c:pt>
              </c:numCache>
            </c:numRef>
          </c:val>
          <c:extLst>
            <c:ext xmlns:c16="http://schemas.microsoft.com/office/drawing/2014/chart" uri="{C3380CC4-5D6E-409C-BE32-E72D297353CC}">
              <c16:uniqueId val="{00000002-800B-4DE6-A4C2-BEF5A44461C2}"/>
            </c:ext>
          </c:extLst>
        </c:ser>
        <c:ser>
          <c:idx val="3"/>
          <c:order val="3"/>
          <c:tx>
            <c:strRef>
              <c:f>Sheet1!$A$5</c:f>
              <c:strCache>
                <c:ptCount val="1"/>
                <c:pt idx="0">
                  <c:v>Asian</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Senior Managers 2013</c:v>
                </c:pt>
                <c:pt idx="1">
                  <c:v>Senior Managers 2019</c:v>
                </c:pt>
              </c:strCache>
            </c:strRef>
          </c:cat>
          <c:val>
            <c:numRef>
              <c:f>Sheet1!$B$5:$C$5</c:f>
              <c:numCache>
                <c:formatCode>0%</c:formatCode>
                <c:ptCount val="2"/>
                <c:pt idx="0">
                  <c:v>0.1</c:v>
                </c:pt>
                <c:pt idx="1">
                  <c:v>0.18</c:v>
                </c:pt>
              </c:numCache>
            </c:numRef>
          </c:val>
          <c:extLst>
            <c:ext xmlns:c16="http://schemas.microsoft.com/office/drawing/2014/chart" uri="{C3380CC4-5D6E-409C-BE32-E72D297353CC}">
              <c16:uniqueId val="{00000003-800B-4DE6-A4C2-BEF5A44461C2}"/>
            </c:ext>
          </c:extLst>
        </c:ser>
        <c:dLbls>
          <c:showLegendKey val="0"/>
          <c:showVal val="1"/>
          <c:showCatName val="0"/>
          <c:showSerName val="0"/>
          <c:showPercent val="0"/>
          <c:showBubbleSize val="0"/>
        </c:dLbls>
        <c:gapWidth val="95"/>
        <c:overlap val="100"/>
        <c:axId val="202766928"/>
        <c:axId val="410189920"/>
      </c:barChart>
      <c:catAx>
        <c:axId val="20276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410189920"/>
        <c:crosses val="autoZero"/>
        <c:auto val="1"/>
        <c:lblAlgn val="ctr"/>
        <c:lblOffset val="100"/>
        <c:noMultiLvlLbl val="0"/>
      </c:catAx>
      <c:valAx>
        <c:axId val="410189920"/>
        <c:scaling>
          <c:orientation val="minMax"/>
        </c:scaling>
        <c:delete val="1"/>
        <c:axPos val="l"/>
        <c:numFmt formatCode="0%" sourceLinked="1"/>
        <c:majorTickMark val="none"/>
        <c:minorTickMark val="none"/>
        <c:tickLblPos val="nextTo"/>
        <c:crossAx val="202766928"/>
        <c:crosses val="autoZero"/>
        <c:crossBetween val="between"/>
      </c:valAx>
      <c:spPr>
        <a:noFill/>
        <a:ln>
          <a:noFill/>
        </a:ln>
        <a:effectLst/>
      </c:spPr>
    </c:plotArea>
    <c:legend>
      <c:legendPos val="t"/>
      <c:layout>
        <c:manualLayout>
          <c:xMode val="edge"/>
          <c:yMode val="edge"/>
          <c:x val="0.12347320782433061"/>
          <c:y val="0.16202812963596941"/>
          <c:w val="0.73903718825270304"/>
          <c:h val="0.11412333788854906"/>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b="0">
          <a:solidFill>
            <a:sysClr val="windowText" lastClr="000000"/>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ysClr val="windowText" lastClr="000000"/>
                </a:solidFill>
                <a:latin typeface="+mn-lt"/>
                <a:ea typeface="+mn-ea"/>
                <a:cs typeface="+mn-cs"/>
              </a:defRPr>
            </a:pPr>
            <a:r>
              <a:rPr lang="en-US" sz="2160" dirty="0"/>
              <a:t>Demographics of </a:t>
            </a:r>
          </a:p>
          <a:p>
            <a:pPr>
              <a:defRPr sz="2160"/>
            </a:pPr>
            <a:r>
              <a:rPr lang="en-US" sz="2160" dirty="0"/>
              <a:t>Non-management Staff</a:t>
            </a:r>
          </a:p>
        </c:rich>
      </c:tx>
      <c:layout>
        <c:manualLayout>
          <c:xMode val="edge"/>
          <c:yMode val="edge"/>
          <c:x val="0.27727443378336802"/>
          <c:y val="1.8797967433613601E-3"/>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2.1574529156426899E-3"/>
          <c:y val="0.18016963055999299"/>
          <c:w val="0.95193506933632899"/>
          <c:h val="0.69246660931986603"/>
        </c:manualLayout>
      </c:layout>
      <c:barChart>
        <c:barDir val="col"/>
        <c:grouping val="stacked"/>
        <c:varyColors val="0"/>
        <c:ser>
          <c:idx val="0"/>
          <c:order val="0"/>
          <c:tx>
            <c:strRef>
              <c:f>Sheet1!$A$2</c:f>
              <c:strCache>
                <c:ptCount val="1"/>
                <c:pt idx="0">
                  <c:v>White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Non-management Staff 2013</c:v>
                </c:pt>
                <c:pt idx="1">
                  <c:v>Non-management Staff 2019</c:v>
                </c:pt>
              </c:strCache>
            </c:strRef>
          </c:cat>
          <c:val>
            <c:numRef>
              <c:f>Sheet1!$B$2:$C$2</c:f>
              <c:numCache>
                <c:formatCode>0%</c:formatCode>
                <c:ptCount val="2"/>
                <c:pt idx="0">
                  <c:v>0.4144144144144144</c:v>
                </c:pt>
                <c:pt idx="1">
                  <c:v>0.21929824561403508</c:v>
                </c:pt>
              </c:numCache>
            </c:numRef>
          </c:val>
          <c:extLst>
            <c:ext xmlns:c16="http://schemas.microsoft.com/office/drawing/2014/chart" uri="{C3380CC4-5D6E-409C-BE32-E72D297353CC}">
              <c16:uniqueId val="{00000000-F477-40E7-9A47-DD3FAFCC60E4}"/>
            </c:ext>
          </c:extLst>
        </c:ser>
        <c:ser>
          <c:idx val="1"/>
          <c:order val="1"/>
          <c:tx>
            <c:strRef>
              <c:f>Sheet1!$A$3</c:f>
              <c:strCache>
                <c:ptCount val="1"/>
                <c:pt idx="0">
                  <c:v>Black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Non-management Staff 2013</c:v>
                </c:pt>
                <c:pt idx="1">
                  <c:v>Non-management Staff 2019</c:v>
                </c:pt>
              </c:strCache>
            </c:strRef>
          </c:cat>
          <c:val>
            <c:numRef>
              <c:f>Sheet1!$B$3:$C$3</c:f>
              <c:numCache>
                <c:formatCode>0%</c:formatCode>
                <c:ptCount val="2"/>
                <c:pt idx="0">
                  <c:v>0.1981981981981982</c:v>
                </c:pt>
                <c:pt idx="1">
                  <c:v>0.39473684210526316</c:v>
                </c:pt>
              </c:numCache>
            </c:numRef>
          </c:val>
          <c:extLst>
            <c:ext xmlns:c16="http://schemas.microsoft.com/office/drawing/2014/chart" uri="{C3380CC4-5D6E-409C-BE32-E72D297353CC}">
              <c16:uniqueId val="{00000001-F477-40E7-9A47-DD3FAFCC60E4}"/>
            </c:ext>
          </c:extLst>
        </c:ser>
        <c:ser>
          <c:idx val="2"/>
          <c:order val="2"/>
          <c:tx>
            <c:strRef>
              <c:f>Sheet1!$A$4</c:f>
              <c:strCache>
                <c:ptCount val="1"/>
                <c:pt idx="0">
                  <c:v>Latino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Non-management Staff 2013</c:v>
                </c:pt>
                <c:pt idx="1">
                  <c:v>Non-management Staff 2019</c:v>
                </c:pt>
              </c:strCache>
            </c:strRef>
          </c:cat>
          <c:val>
            <c:numRef>
              <c:f>Sheet1!$B$4:$C$4</c:f>
              <c:numCache>
                <c:formatCode>0%</c:formatCode>
                <c:ptCount val="2"/>
                <c:pt idx="0">
                  <c:v>0.30630630630630629</c:v>
                </c:pt>
                <c:pt idx="1">
                  <c:v>0.34</c:v>
                </c:pt>
              </c:numCache>
            </c:numRef>
          </c:val>
          <c:extLst>
            <c:ext xmlns:c16="http://schemas.microsoft.com/office/drawing/2014/chart" uri="{C3380CC4-5D6E-409C-BE32-E72D297353CC}">
              <c16:uniqueId val="{00000002-F477-40E7-9A47-DD3FAFCC60E4}"/>
            </c:ext>
          </c:extLst>
        </c:ser>
        <c:ser>
          <c:idx val="3"/>
          <c:order val="3"/>
          <c:tx>
            <c:strRef>
              <c:f>Sheet1!$A$5</c:f>
              <c:strCache>
                <c:ptCount val="1"/>
                <c:pt idx="0">
                  <c:v>Asian</c:v>
                </c:pt>
              </c:strCache>
            </c:strRef>
          </c:tx>
          <c:spPr>
            <a:solidFill>
              <a:schemeClr val="accent3"/>
            </a:solidFill>
            <a:ln>
              <a:noFill/>
            </a:ln>
            <a:effectLst/>
          </c:spPr>
          <c:invertIfNegative val="0"/>
          <c:dLbls>
            <c:dLbl>
              <c:idx val="1"/>
              <c:spPr>
                <a:noFill/>
                <a:ln>
                  <a:no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F477-40E7-9A47-DD3FAFCC60E4}"/>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Non-management Staff 2013</c:v>
                </c:pt>
                <c:pt idx="1">
                  <c:v>Non-management Staff 2019</c:v>
                </c:pt>
              </c:strCache>
            </c:strRef>
          </c:cat>
          <c:val>
            <c:numRef>
              <c:f>Sheet1!$B$5:$C$5</c:f>
              <c:numCache>
                <c:formatCode>0%</c:formatCode>
                <c:ptCount val="2"/>
                <c:pt idx="0">
                  <c:v>8.1081081081081086E-2</c:v>
                </c:pt>
                <c:pt idx="1">
                  <c:v>3.0701754385964911E-2</c:v>
                </c:pt>
              </c:numCache>
            </c:numRef>
          </c:val>
          <c:extLst>
            <c:ext xmlns:c16="http://schemas.microsoft.com/office/drawing/2014/chart" uri="{C3380CC4-5D6E-409C-BE32-E72D297353CC}">
              <c16:uniqueId val="{00000004-F477-40E7-9A47-DD3FAFCC60E4}"/>
            </c:ext>
          </c:extLst>
        </c:ser>
        <c:ser>
          <c:idx val="4"/>
          <c:order val="4"/>
          <c:tx>
            <c:strRef>
              <c:f>Sheet1!$A$6</c:f>
              <c:strCache>
                <c:ptCount val="1"/>
                <c:pt idx="0">
                  <c:v>Others</c:v>
                </c:pt>
              </c:strCache>
            </c:strRef>
          </c:tx>
          <c:spPr>
            <a:solidFill>
              <a:schemeClr val="accent5"/>
            </a:solidFill>
            <a:ln>
              <a:noFill/>
            </a:ln>
            <a:effectLst/>
          </c:spPr>
          <c:invertIfNegative val="0"/>
          <c:dLbls>
            <c:dLbl>
              <c:idx val="1"/>
              <c:layout>
                <c:manualLayout>
                  <c:x val="0"/>
                  <c:y val="-3.22061191626408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477-40E7-9A47-DD3FAFCC60E4}"/>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Non-management Staff 2013</c:v>
                </c:pt>
                <c:pt idx="1">
                  <c:v>Non-management Staff 2019</c:v>
                </c:pt>
              </c:strCache>
            </c:strRef>
          </c:cat>
          <c:val>
            <c:numRef>
              <c:f>Sheet1!$B$6:$C$6</c:f>
              <c:numCache>
                <c:formatCode>0%</c:formatCode>
                <c:ptCount val="2"/>
                <c:pt idx="1">
                  <c:v>0.02</c:v>
                </c:pt>
              </c:numCache>
            </c:numRef>
          </c:val>
          <c:extLst>
            <c:ext xmlns:c16="http://schemas.microsoft.com/office/drawing/2014/chart" uri="{C3380CC4-5D6E-409C-BE32-E72D297353CC}">
              <c16:uniqueId val="{00000006-F477-40E7-9A47-DD3FAFCC60E4}"/>
            </c:ext>
          </c:extLst>
        </c:ser>
        <c:dLbls>
          <c:showLegendKey val="0"/>
          <c:showVal val="1"/>
          <c:showCatName val="0"/>
          <c:showSerName val="0"/>
          <c:showPercent val="0"/>
          <c:showBubbleSize val="0"/>
        </c:dLbls>
        <c:gapWidth val="95"/>
        <c:overlap val="100"/>
        <c:axId val="440796736"/>
        <c:axId val="440797128"/>
      </c:barChart>
      <c:catAx>
        <c:axId val="44079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440797128"/>
        <c:crosses val="autoZero"/>
        <c:auto val="1"/>
        <c:lblAlgn val="ctr"/>
        <c:lblOffset val="100"/>
        <c:noMultiLvlLbl val="0"/>
      </c:catAx>
      <c:valAx>
        <c:axId val="440797128"/>
        <c:scaling>
          <c:orientation val="minMax"/>
        </c:scaling>
        <c:delete val="1"/>
        <c:axPos val="l"/>
        <c:numFmt formatCode="0%" sourceLinked="1"/>
        <c:majorTickMark val="none"/>
        <c:minorTickMark val="none"/>
        <c:tickLblPos val="nextTo"/>
        <c:crossAx val="440796736"/>
        <c:crosses val="autoZero"/>
        <c:crossBetween val="between"/>
      </c:valAx>
      <c:spPr>
        <a:noFill/>
        <a:ln w="25400">
          <a:noFill/>
        </a:ln>
        <a:effectLst/>
      </c:spPr>
    </c:plotArea>
    <c:legend>
      <c:legendPos val="t"/>
      <c:layout>
        <c:manualLayout>
          <c:xMode val="edge"/>
          <c:yMode val="edge"/>
          <c:x val="0.15979506327828399"/>
          <c:y val="0.14982939183627"/>
          <c:w val="0.67644885026821899"/>
          <c:h val="0.11945680702955599"/>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600">
          <a:solidFill>
            <a:sysClr val="windowText" lastClr="000000"/>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r>
              <a:rPr lang="en-US" sz="2160" dirty="0">
                <a:solidFill>
                  <a:schemeClr val="tx1"/>
                </a:solidFill>
              </a:rPr>
              <a:t>Staff </a:t>
            </a:r>
            <a:r>
              <a:rPr lang="en-US" sz="2160" dirty="0" smtClean="0">
                <a:solidFill>
                  <a:schemeClr val="tx1"/>
                </a:solidFill>
              </a:rPr>
              <a:t>Demographics</a:t>
            </a:r>
          </a:p>
          <a:p>
            <a:pPr>
              <a:defRPr sz="2160">
                <a:solidFill>
                  <a:schemeClr val="tx1"/>
                </a:solidFill>
              </a:defRPr>
            </a:pPr>
            <a:r>
              <a:rPr lang="en-US" sz="2160" dirty="0" smtClean="0">
                <a:solidFill>
                  <a:schemeClr val="tx1"/>
                </a:solidFill>
              </a:rPr>
              <a:t>June 2019 </a:t>
            </a:r>
            <a:endParaRPr lang="en-US" sz="2160" dirty="0">
              <a:solidFill>
                <a:schemeClr val="tx1"/>
              </a:solidFill>
            </a:endParaRPr>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Staff Demographics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B83-47A4-AC00-E117BE26DAA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B83-47A4-AC00-E117BE26DAA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B83-47A4-AC00-E117BE26DA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B83-47A4-AC00-E117BE26DAA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B83-47A4-AC00-E117BE26DAAE}"/>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Black</c:v>
                </c:pt>
                <c:pt idx="1">
                  <c:v>Latino</c:v>
                </c:pt>
                <c:pt idx="2">
                  <c:v>Asian</c:v>
                </c:pt>
                <c:pt idx="3">
                  <c:v>White</c:v>
                </c:pt>
                <c:pt idx="4">
                  <c:v>Others </c:v>
                </c:pt>
              </c:strCache>
            </c:strRef>
          </c:cat>
          <c:val>
            <c:numRef>
              <c:f>Sheet1!$B$2:$B$6</c:f>
              <c:numCache>
                <c:formatCode>0%</c:formatCode>
                <c:ptCount val="5"/>
                <c:pt idx="0">
                  <c:v>0.37931034482758619</c:v>
                </c:pt>
                <c:pt idx="1">
                  <c:v>0.32068965517241377</c:v>
                </c:pt>
                <c:pt idx="2">
                  <c:v>4.4827586206896551E-2</c:v>
                </c:pt>
                <c:pt idx="3">
                  <c:v>0.23793103448275862</c:v>
                </c:pt>
                <c:pt idx="4">
                  <c:v>1.7241379310344827E-2</c:v>
                </c:pt>
              </c:numCache>
            </c:numRef>
          </c:val>
          <c:extLst>
            <c:ext xmlns:c16="http://schemas.microsoft.com/office/drawing/2014/chart" uri="{C3380CC4-5D6E-409C-BE32-E72D297353CC}">
              <c16:uniqueId val="{0000000A-9B83-47A4-AC00-E117BE26DAA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2018/2019 Staff Hiring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62-40A0-A28A-56DF7DB6C9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62-40A0-A28A-56DF7DB6C9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62-40A0-A28A-56DF7DB6C9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62-40A0-A28A-56DF7DB6C951}"/>
              </c:ext>
            </c:extLst>
          </c:dPt>
          <c:cat>
            <c:strRef>
              <c:f>Sheet1!$A$2:$A$5</c:f>
              <c:strCache>
                <c:ptCount val="4"/>
                <c:pt idx="0">
                  <c:v>No History</c:v>
                </c:pt>
                <c:pt idx="1">
                  <c:v>Infraction</c:v>
                </c:pt>
                <c:pt idx="2">
                  <c:v>Misdemeanor</c:v>
                </c:pt>
                <c:pt idx="3">
                  <c:v>Felony</c:v>
                </c:pt>
              </c:strCache>
            </c:strRef>
          </c:cat>
          <c:val>
            <c:numRef>
              <c:f>Sheet1!$B$2:$B$5</c:f>
              <c:numCache>
                <c:formatCode>General</c:formatCode>
                <c:ptCount val="4"/>
                <c:pt idx="0">
                  <c:v>79</c:v>
                </c:pt>
                <c:pt idx="1">
                  <c:v>14</c:v>
                </c:pt>
                <c:pt idx="2">
                  <c:v>12</c:v>
                </c:pt>
                <c:pt idx="3">
                  <c:v>4</c:v>
                </c:pt>
              </c:numCache>
            </c:numRef>
          </c:val>
          <c:extLst>
            <c:ext xmlns:c16="http://schemas.microsoft.com/office/drawing/2014/chart" uri="{C3380CC4-5D6E-409C-BE32-E72D297353CC}">
              <c16:uniqueId val="{00000000-DD31-4AD1-B334-B2D209B5CC5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5D5BB2-61F7-448B-BA9E-2D1AE95554C0}" type="datetimeFigureOut">
              <a:rPr lang="en-US" smtClean="0"/>
              <a:t>7/17/2019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B8C69F7-88E6-4F02-BD30-837F2AA40931}" type="slidenum">
              <a:rPr lang="en-US" smtClean="0"/>
              <a:t>‹#›</a:t>
            </a:fld>
            <a:endParaRPr lang="en-US" dirty="0"/>
          </a:p>
        </p:txBody>
      </p:sp>
    </p:spTree>
    <p:extLst>
      <p:ext uri="{BB962C8B-B14F-4D97-AF65-F5344CB8AC3E}">
        <p14:creationId xmlns:p14="http://schemas.microsoft.com/office/powerpoint/2010/main" val="268929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93F29E-F796-4559-8B28-2A90479252A1}" type="slidenum">
              <a:rPr lang="en-US" smtClean="0"/>
              <a:t>1</a:t>
            </a:fld>
            <a:endParaRPr lang="en-US" dirty="0"/>
          </a:p>
        </p:txBody>
      </p:sp>
    </p:spTree>
    <p:extLst>
      <p:ext uri="{BB962C8B-B14F-4D97-AF65-F5344CB8AC3E}">
        <p14:creationId xmlns:p14="http://schemas.microsoft.com/office/powerpoint/2010/main" val="4016733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500" b="1" dirty="0"/>
          </a:p>
        </p:txBody>
      </p:sp>
      <p:sp>
        <p:nvSpPr>
          <p:cNvPr id="4" name="Slide Number Placeholder 3"/>
          <p:cNvSpPr>
            <a:spLocks noGrp="1"/>
          </p:cNvSpPr>
          <p:nvPr>
            <p:ph type="sldNum" sz="quarter" idx="10"/>
          </p:nvPr>
        </p:nvSpPr>
        <p:spPr/>
        <p:txBody>
          <a:bodyPr/>
          <a:lstStyle/>
          <a:p>
            <a:fld id="{334749A7-ED29-48F0-A6BF-6E1A284BD200}" type="slidenum">
              <a:rPr lang="en-US" smtClean="0"/>
              <a:t>10</a:t>
            </a:fld>
            <a:endParaRPr lang="en-US" dirty="0"/>
          </a:p>
        </p:txBody>
      </p:sp>
    </p:spTree>
    <p:extLst>
      <p:ext uri="{BB962C8B-B14F-4D97-AF65-F5344CB8AC3E}">
        <p14:creationId xmlns:p14="http://schemas.microsoft.com/office/powerpoint/2010/main" val="67766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CC438-073E-4660-8D29-973B34300AFD}" type="slidenum">
              <a:rPr lang="en-US" smtClean="0"/>
              <a:t>11</a:t>
            </a:fld>
            <a:endParaRPr lang="en-US" dirty="0"/>
          </a:p>
        </p:txBody>
      </p:sp>
    </p:spTree>
    <p:extLst>
      <p:ext uri="{BB962C8B-B14F-4D97-AF65-F5344CB8AC3E}">
        <p14:creationId xmlns:p14="http://schemas.microsoft.com/office/powerpoint/2010/main" val="20293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63838" y="923925"/>
            <a:ext cx="4424362" cy="2489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12</a:t>
            </a:fld>
            <a:endParaRPr lang="en-US" dirty="0"/>
          </a:p>
        </p:txBody>
      </p:sp>
    </p:spTree>
    <p:extLst>
      <p:ext uri="{BB962C8B-B14F-4D97-AF65-F5344CB8AC3E}">
        <p14:creationId xmlns:p14="http://schemas.microsoft.com/office/powerpoint/2010/main" val="401333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13</a:t>
            </a:fld>
            <a:endParaRPr lang="en-US" dirty="0"/>
          </a:p>
        </p:txBody>
      </p:sp>
    </p:spTree>
    <p:extLst>
      <p:ext uri="{BB962C8B-B14F-4D97-AF65-F5344CB8AC3E}">
        <p14:creationId xmlns:p14="http://schemas.microsoft.com/office/powerpoint/2010/main" val="391760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14</a:t>
            </a:fld>
            <a:endParaRPr lang="en-US" dirty="0"/>
          </a:p>
        </p:txBody>
      </p:sp>
    </p:spTree>
    <p:extLst>
      <p:ext uri="{BB962C8B-B14F-4D97-AF65-F5344CB8AC3E}">
        <p14:creationId xmlns:p14="http://schemas.microsoft.com/office/powerpoint/2010/main" val="40966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15</a:t>
            </a:fld>
            <a:endParaRPr lang="en-US" dirty="0"/>
          </a:p>
        </p:txBody>
      </p:sp>
    </p:spTree>
    <p:extLst>
      <p:ext uri="{BB962C8B-B14F-4D97-AF65-F5344CB8AC3E}">
        <p14:creationId xmlns:p14="http://schemas.microsoft.com/office/powerpoint/2010/main" val="3313430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16</a:t>
            </a:fld>
            <a:endParaRPr lang="en-US" dirty="0"/>
          </a:p>
        </p:txBody>
      </p:sp>
    </p:spTree>
    <p:extLst>
      <p:ext uri="{BB962C8B-B14F-4D97-AF65-F5344CB8AC3E}">
        <p14:creationId xmlns:p14="http://schemas.microsoft.com/office/powerpoint/2010/main" val="674844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17</a:t>
            </a:fld>
            <a:endParaRPr lang="en-US" dirty="0"/>
          </a:p>
        </p:txBody>
      </p:sp>
    </p:spTree>
    <p:extLst>
      <p:ext uri="{BB962C8B-B14F-4D97-AF65-F5344CB8AC3E}">
        <p14:creationId xmlns:p14="http://schemas.microsoft.com/office/powerpoint/2010/main" val="3900642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CC438-073E-4660-8D29-973B34300AFD}" type="slidenum">
              <a:rPr lang="en-US" smtClean="0"/>
              <a:t>18</a:t>
            </a:fld>
            <a:endParaRPr lang="en-US" dirty="0"/>
          </a:p>
        </p:txBody>
      </p:sp>
    </p:spTree>
    <p:extLst>
      <p:ext uri="{BB962C8B-B14F-4D97-AF65-F5344CB8AC3E}">
        <p14:creationId xmlns:p14="http://schemas.microsoft.com/office/powerpoint/2010/main" val="1473859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7CC438-073E-4660-8D29-973B34300AFD}" type="slidenum">
              <a:rPr lang="en-US" smtClean="0"/>
              <a:t>19</a:t>
            </a:fld>
            <a:endParaRPr lang="en-US" dirty="0"/>
          </a:p>
        </p:txBody>
      </p:sp>
    </p:spTree>
    <p:extLst>
      <p:ext uri="{BB962C8B-B14F-4D97-AF65-F5344CB8AC3E}">
        <p14:creationId xmlns:p14="http://schemas.microsoft.com/office/powerpoint/2010/main" val="217576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Before I get into how SJC is beginning to address racial disparities within</a:t>
            </a:r>
            <a:r>
              <a:rPr lang="en-US" baseline="0" dirty="0" smtClean="0"/>
              <a:t> our organization I want to start with telling you a little bit about our St. Joseph center and how it was introduced to the organization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2</a:t>
            </a:fld>
            <a:endParaRPr lang="en-US" dirty="0"/>
          </a:p>
        </p:txBody>
      </p:sp>
    </p:spTree>
    <p:extLst>
      <p:ext uri="{BB962C8B-B14F-4D97-AF65-F5344CB8AC3E}">
        <p14:creationId xmlns:p14="http://schemas.microsoft.com/office/powerpoint/2010/main" val="4204658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7CC438-073E-4660-8D29-973B34300AFD}" type="slidenum">
              <a:rPr lang="en-US" smtClean="0"/>
              <a:t>20</a:t>
            </a:fld>
            <a:endParaRPr lang="en-US" dirty="0"/>
          </a:p>
        </p:txBody>
      </p:sp>
    </p:spTree>
    <p:extLst>
      <p:ext uri="{BB962C8B-B14F-4D97-AF65-F5344CB8AC3E}">
        <p14:creationId xmlns:p14="http://schemas.microsoft.com/office/powerpoint/2010/main" val="1424724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21</a:t>
            </a:fld>
            <a:endParaRPr lang="en-US" dirty="0"/>
          </a:p>
        </p:txBody>
      </p:sp>
    </p:spTree>
    <p:extLst>
      <p:ext uri="{BB962C8B-B14F-4D97-AF65-F5344CB8AC3E}">
        <p14:creationId xmlns:p14="http://schemas.microsoft.com/office/powerpoint/2010/main" val="3044580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7CC438-073E-4660-8D29-973B34300AFD}" type="slidenum">
              <a:rPr lang="en-US" smtClean="0"/>
              <a:t>22</a:t>
            </a:fld>
            <a:endParaRPr lang="en-US" dirty="0"/>
          </a:p>
        </p:txBody>
      </p:sp>
    </p:spTree>
    <p:extLst>
      <p:ext uri="{BB962C8B-B14F-4D97-AF65-F5344CB8AC3E}">
        <p14:creationId xmlns:p14="http://schemas.microsoft.com/office/powerpoint/2010/main" val="348741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63">
              <a:defRPr/>
            </a:pPr>
            <a:endParaRPr lang="en-US" b="0" i="0" dirty="0"/>
          </a:p>
        </p:txBody>
      </p:sp>
      <p:sp>
        <p:nvSpPr>
          <p:cNvPr id="4" name="Slide Number Placeholder 3"/>
          <p:cNvSpPr>
            <a:spLocks noGrp="1"/>
          </p:cNvSpPr>
          <p:nvPr>
            <p:ph type="sldNum" sz="quarter" idx="10"/>
          </p:nvPr>
        </p:nvSpPr>
        <p:spPr/>
        <p:txBody>
          <a:bodyPr/>
          <a:lstStyle/>
          <a:p>
            <a:fld id="{334749A7-ED29-48F0-A6BF-6E1A284BD200}" type="slidenum">
              <a:rPr lang="en-US" smtClean="0"/>
              <a:t>3</a:t>
            </a:fld>
            <a:endParaRPr lang="en-US" dirty="0"/>
          </a:p>
        </p:txBody>
      </p:sp>
    </p:spTree>
    <p:extLst>
      <p:ext uri="{BB962C8B-B14F-4D97-AF65-F5344CB8AC3E}">
        <p14:creationId xmlns:p14="http://schemas.microsoft.com/office/powerpoint/2010/main" val="290148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511B4-C537-4198-AAD9-F5D531DCEEF0}" type="slidenum">
              <a:rPr lang="en-US" smtClean="0"/>
              <a:t>4</a:t>
            </a:fld>
            <a:endParaRPr lang="en-US" dirty="0"/>
          </a:p>
        </p:txBody>
      </p:sp>
    </p:spTree>
    <p:extLst>
      <p:ext uri="{BB962C8B-B14F-4D97-AF65-F5344CB8AC3E}">
        <p14:creationId xmlns:p14="http://schemas.microsoft.com/office/powerpoint/2010/main" val="427205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5</a:t>
            </a:fld>
            <a:endParaRPr lang="en-US" dirty="0"/>
          </a:p>
        </p:txBody>
      </p:sp>
    </p:spTree>
    <p:extLst>
      <p:ext uri="{BB962C8B-B14F-4D97-AF65-F5344CB8AC3E}">
        <p14:creationId xmlns:p14="http://schemas.microsoft.com/office/powerpoint/2010/main" val="298428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6</a:t>
            </a:fld>
            <a:endParaRPr lang="en-US" dirty="0"/>
          </a:p>
        </p:txBody>
      </p:sp>
    </p:spTree>
    <p:extLst>
      <p:ext uri="{BB962C8B-B14F-4D97-AF65-F5344CB8AC3E}">
        <p14:creationId xmlns:p14="http://schemas.microsoft.com/office/powerpoint/2010/main" val="315385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749A7-ED29-48F0-A6BF-6E1A284BD200}" type="slidenum">
              <a:rPr lang="en-US" smtClean="0"/>
              <a:t>7</a:t>
            </a:fld>
            <a:endParaRPr lang="en-US" dirty="0"/>
          </a:p>
        </p:txBody>
      </p:sp>
    </p:spTree>
    <p:extLst>
      <p:ext uri="{BB962C8B-B14F-4D97-AF65-F5344CB8AC3E}">
        <p14:creationId xmlns:p14="http://schemas.microsoft.com/office/powerpoint/2010/main" val="521817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F8675D-06C9-4941-B44B-F8FFFA19A738}" type="slidenum">
              <a:rPr lang="en-US" smtClean="0"/>
              <a:t>8</a:t>
            </a:fld>
            <a:endParaRPr lang="en-US" dirty="0"/>
          </a:p>
        </p:txBody>
      </p:sp>
    </p:spTree>
    <p:extLst>
      <p:ext uri="{BB962C8B-B14F-4D97-AF65-F5344CB8AC3E}">
        <p14:creationId xmlns:p14="http://schemas.microsoft.com/office/powerpoint/2010/main" val="322179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500" b="1" dirty="0"/>
          </a:p>
        </p:txBody>
      </p:sp>
      <p:sp>
        <p:nvSpPr>
          <p:cNvPr id="4" name="Slide Number Placeholder 3"/>
          <p:cNvSpPr>
            <a:spLocks noGrp="1"/>
          </p:cNvSpPr>
          <p:nvPr>
            <p:ph type="sldNum" sz="quarter" idx="10"/>
          </p:nvPr>
        </p:nvSpPr>
        <p:spPr/>
        <p:txBody>
          <a:bodyPr/>
          <a:lstStyle/>
          <a:p>
            <a:fld id="{334749A7-ED29-48F0-A6BF-6E1A284BD200}" type="slidenum">
              <a:rPr lang="en-US" smtClean="0"/>
              <a:t>9</a:t>
            </a:fld>
            <a:endParaRPr lang="en-US" dirty="0"/>
          </a:p>
        </p:txBody>
      </p:sp>
    </p:spTree>
    <p:extLst>
      <p:ext uri="{BB962C8B-B14F-4D97-AF65-F5344CB8AC3E}">
        <p14:creationId xmlns:p14="http://schemas.microsoft.com/office/powerpoint/2010/main" val="88405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15201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124561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345210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288938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340925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135951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142250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110325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41748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411176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6649E4-415A-4A8A-95AA-C133ECC25D5C}" type="datetimeFigureOut">
              <a:rPr lang="en-US" smtClean="0"/>
              <a:t>7/17/2019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A60012-7F54-4681-B9CE-372BD1173E52}" type="slidenum">
              <a:rPr lang="en-US" smtClean="0"/>
              <a:t>‹#›</a:t>
            </a:fld>
            <a:endParaRPr lang="en-US" dirty="0"/>
          </a:p>
        </p:txBody>
      </p:sp>
    </p:spTree>
    <p:extLst>
      <p:ext uri="{BB962C8B-B14F-4D97-AF65-F5344CB8AC3E}">
        <p14:creationId xmlns:p14="http://schemas.microsoft.com/office/powerpoint/2010/main" val="195616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649E4-415A-4A8A-95AA-C133ECC25D5C}" type="datetimeFigureOut">
              <a:rPr lang="en-US" smtClean="0"/>
              <a:t>7/17/2019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60012-7F54-4681-B9CE-372BD1173E52}" type="slidenum">
              <a:rPr lang="en-US" smtClean="0"/>
              <a:t>‹#›</a:t>
            </a:fld>
            <a:endParaRPr lang="en-US" dirty="0"/>
          </a:p>
        </p:txBody>
      </p:sp>
    </p:spTree>
    <p:extLst>
      <p:ext uri="{BB962C8B-B14F-4D97-AF65-F5344CB8AC3E}">
        <p14:creationId xmlns:p14="http://schemas.microsoft.com/office/powerpoint/2010/main" val="3448123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8.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9.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568" y="3466001"/>
            <a:ext cx="2472305" cy="2437738"/>
          </a:xfrm>
          <a:prstGeom prst="rect">
            <a:avLst/>
          </a:prstGeom>
        </p:spPr>
      </p:pic>
      <p:sp>
        <p:nvSpPr>
          <p:cNvPr id="6" name="Rectangle 5"/>
          <p:cNvSpPr/>
          <p:nvPr/>
        </p:nvSpPr>
        <p:spPr>
          <a:xfrm>
            <a:off x="553102" y="1048397"/>
            <a:ext cx="11347634" cy="830997"/>
          </a:xfrm>
          <a:prstGeom prst="rect">
            <a:avLst/>
          </a:prstGeom>
        </p:spPr>
        <p:txBody>
          <a:bodyPr wrap="square">
            <a:spAutoFit/>
          </a:bodyPr>
          <a:lstStyle/>
          <a:p>
            <a:pPr algn="ctr"/>
            <a:r>
              <a:rPr lang="en-US" sz="4800" b="1" dirty="0" smtClean="0">
                <a:solidFill>
                  <a:srgbClr val="084120"/>
                </a:solidFill>
              </a:rPr>
              <a:t>Creating Racial Equity in Your Organization</a:t>
            </a:r>
            <a:endParaRPr lang="en-US" sz="11500" b="1" dirty="0" smtClean="0">
              <a:solidFill>
                <a:srgbClr val="084120"/>
              </a:solidFill>
              <a:ea typeface="Open Sans" panose="020B0606030504020204" pitchFamily="34" charset="0"/>
              <a:cs typeface="Arial" panose="020B0604020202020204" pitchFamily="34" charset="0"/>
            </a:endParaRPr>
          </a:p>
        </p:txBody>
      </p:sp>
      <p:sp>
        <p:nvSpPr>
          <p:cNvPr id="8" name="Rectangle 7"/>
          <p:cNvSpPr/>
          <p:nvPr/>
        </p:nvSpPr>
        <p:spPr>
          <a:xfrm>
            <a:off x="5870446" y="5257408"/>
            <a:ext cx="5458816" cy="646331"/>
          </a:xfrm>
          <a:prstGeom prst="rect">
            <a:avLst/>
          </a:prstGeom>
        </p:spPr>
        <p:txBody>
          <a:bodyPr wrap="square">
            <a:spAutoFit/>
          </a:bodyPr>
          <a:lstStyle/>
          <a:p>
            <a:pPr algn="r"/>
            <a:r>
              <a:rPr lang="en-US" sz="3600" b="1" dirty="0" smtClean="0">
                <a:solidFill>
                  <a:srgbClr val="084120"/>
                </a:solidFill>
                <a:cs typeface="Arial" panose="020B0604020202020204" pitchFamily="34" charset="0"/>
              </a:rPr>
              <a:t>NAEH   July 23, 2019</a:t>
            </a:r>
            <a:endParaRPr lang="en-US" sz="3600" b="1" dirty="0">
              <a:solidFill>
                <a:srgbClr val="084120"/>
              </a:solidFill>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568" y="2642963"/>
            <a:ext cx="10476703" cy="195130"/>
          </a:xfrm>
          <a:prstGeom prst="rect">
            <a:avLst/>
          </a:prstGeom>
        </p:spPr>
      </p:pic>
      <p:sp>
        <p:nvSpPr>
          <p:cNvPr id="10" name="Rectangle 9"/>
          <p:cNvSpPr/>
          <p:nvPr/>
        </p:nvSpPr>
        <p:spPr>
          <a:xfrm>
            <a:off x="4513322" y="3601662"/>
            <a:ext cx="6815940" cy="1754326"/>
          </a:xfrm>
          <a:prstGeom prst="rect">
            <a:avLst/>
          </a:prstGeom>
        </p:spPr>
        <p:txBody>
          <a:bodyPr wrap="square">
            <a:spAutoFit/>
          </a:bodyPr>
          <a:lstStyle/>
          <a:p>
            <a:pPr algn="r"/>
            <a:r>
              <a:rPr lang="en-US" sz="3600" b="1" dirty="0" smtClean="0">
                <a:solidFill>
                  <a:srgbClr val="084120"/>
                </a:solidFill>
                <a:cs typeface="Arial" panose="020B0604020202020204" pitchFamily="34" charset="0"/>
              </a:rPr>
              <a:t>LaCheryl Porter, JD.</a:t>
            </a:r>
          </a:p>
          <a:p>
            <a:pPr algn="r"/>
            <a:r>
              <a:rPr lang="en-US" sz="3600" b="1" dirty="0" smtClean="0">
                <a:solidFill>
                  <a:srgbClr val="084120"/>
                </a:solidFill>
                <a:cs typeface="Arial" panose="020B0604020202020204" pitchFamily="34" charset="0"/>
              </a:rPr>
              <a:t>Chief Operating Officer</a:t>
            </a:r>
          </a:p>
          <a:p>
            <a:pPr algn="r"/>
            <a:r>
              <a:rPr lang="en-US" sz="3600" b="1" dirty="0" smtClean="0">
                <a:solidFill>
                  <a:srgbClr val="084120"/>
                </a:solidFill>
                <a:cs typeface="Arial" panose="020B0604020202020204" pitchFamily="34" charset="0"/>
              </a:rPr>
              <a:t>St. Joseph Center </a:t>
            </a:r>
            <a:endParaRPr lang="en-US" sz="3600" b="1" dirty="0">
              <a:solidFill>
                <a:srgbClr val="084120"/>
              </a:solidFill>
              <a:cs typeface="Arial" panose="020B0604020202020204" pitchFamily="34" charset="0"/>
            </a:endParaRPr>
          </a:p>
        </p:txBody>
      </p:sp>
    </p:spTree>
    <p:extLst>
      <p:ext uri="{BB962C8B-B14F-4D97-AF65-F5344CB8AC3E}">
        <p14:creationId xmlns:p14="http://schemas.microsoft.com/office/powerpoint/2010/main" val="228409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80DDC47-0170-C54D-BBA9-A05E9E804733}"/>
              </a:ext>
            </a:extLst>
          </p:cNvPr>
          <p:cNvSpPr txBox="1"/>
          <p:nvPr/>
        </p:nvSpPr>
        <p:spPr>
          <a:xfrm>
            <a:off x="254384" y="6452771"/>
            <a:ext cx="7624203" cy="369332"/>
          </a:xfrm>
          <a:prstGeom prst="rect">
            <a:avLst/>
          </a:prstGeom>
          <a:noFill/>
        </p:spPr>
        <p:txBody>
          <a:bodyPr wrap="none" rtlCol="0">
            <a:spAutoFit/>
          </a:bodyPr>
          <a:lstStyle/>
          <a:p>
            <a:r>
              <a:rPr lang="en-US" dirty="0" smtClean="0"/>
              <a:t>Source: Ad </a:t>
            </a:r>
            <a:r>
              <a:rPr lang="en-US" dirty="0"/>
              <a:t>Hoc Committee Report on Black People Experiencing Homelessness</a:t>
            </a:r>
          </a:p>
        </p:txBody>
      </p:sp>
      <p:sp>
        <p:nvSpPr>
          <p:cNvPr id="12" name="Rectangle 11">
            <a:extLst>
              <a:ext uri="{FF2B5EF4-FFF2-40B4-BE49-F238E27FC236}">
                <a16:creationId xmlns:a16="http://schemas.microsoft.com/office/drawing/2014/main" id="{31453735-5888-1A48-BFAE-7E2D591D8298}"/>
              </a:ext>
            </a:extLst>
          </p:cNvPr>
          <p:cNvSpPr/>
          <p:nvPr/>
        </p:nvSpPr>
        <p:spPr>
          <a:xfrm>
            <a:off x="966019" y="1309450"/>
            <a:ext cx="10132142" cy="4893647"/>
          </a:xfrm>
          <a:prstGeom prst="rect">
            <a:avLst/>
          </a:prstGeom>
        </p:spPr>
        <p:txBody>
          <a:bodyPr wrap="square">
            <a:spAutoFit/>
          </a:bodyPr>
          <a:lstStyle/>
          <a:p>
            <a:r>
              <a:rPr lang="en-US" sz="2400" b="1" dirty="0"/>
              <a:t>Employment </a:t>
            </a:r>
            <a:r>
              <a:rPr lang="en-US" sz="2400" b="1" dirty="0" smtClean="0"/>
              <a:t>discrimination:  </a:t>
            </a:r>
            <a:r>
              <a:rPr lang="en-US" sz="2400" dirty="0"/>
              <a:t>In Los Angeles County, Black people also face systematic discrimination in the labor market and are most affected by the high cost of living</a:t>
            </a:r>
            <a:r>
              <a:rPr lang="en-US" sz="2400" dirty="0" smtClean="0"/>
              <a:t>.</a:t>
            </a:r>
          </a:p>
          <a:p>
            <a:endParaRPr lang="en-US" sz="2400" dirty="0"/>
          </a:p>
          <a:p>
            <a:pPr marL="285750" indent="-285750" fontAlgn="base">
              <a:buFont typeface="Arial" panose="020B0604020202020204" pitchFamily="34" charset="0"/>
              <a:buChar char="•"/>
            </a:pPr>
            <a:r>
              <a:rPr lang="en-US" sz="2400" dirty="0"/>
              <a:t>A recent study shows a </a:t>
            </a:r>
            <a:r>
              <a:rPr lang="en-US" sz="2400" b="1" dirty="0"/>
              <a:t>50% gap in resume callback rates between Black-associated names </a:t>
            </a:r>
            <a:r>
              <a:rPr lang="en-US" sz="2400" dirty="0"/>
              <a:t>and those with names traditionally associated with White people. (National Bureau of Economic Research)</a:t>
            </a:r>
          </a:p>
          <a:p>
            <a:pPr marL="285750" indent="-285750" fontAlgn="base">
              <a:buFont typeface="Arial" panose="020B0604020202020204" pitchFamily="34" charset="0"/>
              <a:buChar char="•"/>
            </a:pPr>
            <a:r>
              <a:rPr lang="en-US" sz="2400" dirty="0"/>
              <a:t>Black workers in Los Angeles County experience higher rates of unemployment and earn </a:t>
            </a:r>
            <a:r>
              <a:rPr lang="en-US" sz="2400" b="1" dirty="0"/>
              <a:t>wages less than three-quarters</a:t>
            </a:r>
            <a:r>
              <a:rPr lang="en-US" sz="2400" dirty="0"/>
              <a:t> of those earned by White workers, and Black households have the lowest median income of any racial group. (University of California, Los Angeles Labor Center, the Los Angeles Black Worker Center, and the UCLA Institute for Research on Labor and Employment</a:t>
            </a:r>
            <a:r>
              <a:rPr lang="en-US" sz="2400" dirty="0" smtClean="0"/>
              <a:t>)</a:t>
            </a:r>
            <a:endParaRPr lang="en-US" sz="2400" dirty="0"/>
          </a:p>
        </p:txBody>
      </p:sp>
      <p:sp>
        <p:nvSpPr>
          <p:cNvPr id="14" name="Slide Number Placeholder 1"/>
          <p:cNvSpPr>
            <a:spLocks noGrp="1"/>
          </p:cNvSpPr>
          <p:nvPr>
            <p:ph type="sldNum" sz="quarter" idx="12"/>
          </p:nvPr>
        </p:nvSpPr>
        <p:spPr>
          <a:xfrm>
            <a:off x="11835442" y="6492875"/>
            <a:ext cx="356558" cy="365125"/>
          </a:xfrm>
        </p:spPr>
        <p:txBody>
          <a:bodyPr/>
          <a:lstStyle/>
          <a:p>
            <a:fld id="{D57F1E4F-1CFF-5643-939E-217C01CDF565}" type="slidenum">
              <a:rPr lang="en-US" smtClean="0">
                <a:solidFill>
                  <a:srgbClr val="90C226"/>
                </a:solidFill>
              </a:rPr>
              <a:pPr/>
              <a:t>10</a:t>
            </a:fld>
            <a:endParaRPr lang="en-US" dirty="0">
              <a:solidFill>
                <a:srgbClr val="90C226"/>
              </a:solidFill>
            </a:endParaRPr>
          </a:p>
        </p:txBody>
      </p:sp>
      <p:graphicFrame>
        <p:nvGraphicFramePr>
          <p:cNvPr id="18" name="Table 17">
            <a:extLst>
              <a:ext uri="{FF2B5EF4-FFF2-40B4-BE49-F238E27FC236}">
                <a16:creationId xmlns:a16="http://schemas.microsoft.com/office/drawing/2014/main" id="{DDE14400-A41B-E34A-889B-ABC388A86440}"/>
              </a:ext>
            </a:extLst>
          </p:cNvPr>
          <p:cNvGraphicFramePr>
            <a:graphicFrameLocks noGrp="1"/>
          </p:cNvGraphicFramePr>
          <p:nvPr>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DEFINING:</a:t>
                      </a:r>
                      <a:r>
                        <a:rPr lang="en-US" sz="2000" b="1" baseline="0" dirty="0" smtClean="0">
                          <a:solidFill>
                            <a:schemeClr val="tx1"/>
                          </a:solidFill>
                          <a:latin typeface="+mj-lt"/>
                        </a:rPr>
                        <a:t> HOW?</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CREATING</a:t>
                      </a:r>
                      <a:r>
                        <a:rPr lang="en-US" sz="2000" b="1" baseline="0" dirty="0" smtClean="0">
                          <a:latin typeface="+mj-lt"/>
                        </a:rPr>
                        <a:t> RACIAL</a:t>
                      </a:r>
                    </a:p>
                    <a:p>
                      <a:pPr algn="ctr"/>
                      <a:r>
                        <a:rPr lang="en-US" sz="2000" b="1" baseline="0" dirty="0" smtClean="0">
                          <a:latin typeface="+mj-lt"/>
                        </a:rPr>
                        <a:t>EQUITY</a:t>
                      </a:r>
                      <a:endParaRPr lang="en-US" sz="2000" b="1" dirty="0">
                        <a:latin typeface="+mj-lt"/>
                      </a:endParaRPr>
                    </a:p>
                  </a:txBody>
                  <a:tcPr anchor="ctr">
                    <a:solidFill>
                      <a:srgbClr val="244224"/>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498" y="5633124"/>
            <a:ext cx="998385" cy="1042313"/>
          </a:xfrm>
          <a:prstGeom prst="rect">
            <a:avLst/>
          </a:prstGeom>
        </p:spPr>
      </p:pic>
    </p:spTree>
    <p:extLst>
      <p:ext uri="{BB962C8B-B14F-4D97-AF65-F5344CB8AC3E}">
        <p14:creationId xmlns:p14="http://schemas.microsoft.com/office/powerpoint/2010/main" val="158864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4FC4594-A306-CE4F-8D40-6570F7725729}"/>
              </a:ext>
            </a:extLst>
          </p:cNvPr>
          <p:cNvGraphicFramePr/>
          <p:nvPr>
            <p:extLst>
              <p:ext uri="{D42A27DB-BD31-4B8C-83A1-F6EECF244321}">
                <p14:modId xmlns:p14="http://schemas.microsoft.com/office/powerpoint/2010/main" val="3312161787"/>
              </p:ext>
            </p:extLst>
          </p:nvPr>
        </p:nvGraphicFramePr>
        <p:xfrm>
          <a:off x="3907051" y="1615406"/>
          <a:ext cx="7136014" cy="46718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2937300723"/>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 HOW?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 EQUITY</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8"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12</a:t>
            </a:r>
            <a:endParaRPr lang="en-US" dirty="0">
              <a:solidFill>
                <a:srgbClr val="90C226"/>
              </a:solidFill>
            </a:endParaRPr>
          </a:p>
        </p:txBody>
      </p:sp>
      <p:pic>
        <p:nvPicPr>
          <p:cNvPr id="7" name="Picture 6">
            <a:extLst>
              <a:ext uri="{FF2B5EF4-FFF2-40B4-BE49-F238E27FC236}">
                <a16:creationId xmlns:a16="http://schemas.microsoft.com/office/drawing/2014/main" id="{D022B97A-3373-E946-A5B1-389273203E1F}"/>
              </a:ext>
            </a:extLst>
          </p:cNvPr>
          <p:cNvPicPr>
            <a:picLocks noChangeAspect="1"/>
          </p:cNvPicPr>
          <p:nvPr/>
        </p:nvPicPr>
        <p:blipFill rotWithShape="1">
          <a:blip r:embed="rId4"/>
          <a:srcRect t="25041" b="17138"/>
          <a:stretch/>
        </p:blipFill>
        <p:spPr>
          <a:xfrm>
            <a:off x="291608" y="2076357"/>
            <a:ext cx="2352202" cy="3113019"/>
          </a:xfrm>
          <a:prstGeom prst="rect">
            <a:avLst/>
          </a:prstGeom>
        </p:spPr>
      </p:pic>
      <p:pic>
        <p:nvPicPr>
          <p:cNvPr id="9" name="Picture 8">
            <a:extLst>
              <a:ext uri="{FF2B5EF4-FFF2-40B4-BE49-F238E27FC236}">
                <a16:creationId xmlns:a16="http://schemas.microsoft.com/office/drawing/2014/main" id="{CE729EC0-FB0A-D243-94B7-8EC328AE0CD4}"/>
              </a:ext>
            </a:extLst>
          </p:cNvPr>
          <p:cNvPicPr>
            <a:picLocks noChangeAspect="1"/>
          </p:cNvPicPr>
          <p:nvPr/>
        </p:nvPicPr>
        <p:blipFill>
          <a:blip r:embed="rId5"/>
          <a:stretch>
            <a:fillRect/>
          </a:stretch>
        </p:blipFill>
        <p:spPr>
          <a:xfrm>
            <a:off x="177301" y="812962"/>
            <a:ext cx="2580816" cy="1263395"/>
          </a:xfrm>
          <a:prstGeom prst="rect">
            <a:avLst/>
          </a:prstGeom>
        </p:spPr>
      </p:pic>
      <p:pic>
        <p:nvPicPr>
          <p:cNvPr id="10" name="Picture 9">
            <a:extLst>
              <a:ext uri="{FF2B5EF4-FFF2-40B4-BE49-F238E27FC236}">
                <a16:creationId xmlns:a16="http://schemas.microsoft.com/office/drawing/2014/main" id="{135478FD-00DA-4F45-9347-966ED812E1F9}"/>
              </a:ext>
            </a:extLst>
          </p:cNvPr>
          <p:cNvPicPr>
            <a:picLocks noChangeAspect="1"/>
          </p:cNvPicPr>
          <p:nvPr/>
        </p:nvPicPr>
        <p:blipFill rotWithShape="1">
          <a:blip r:embed="rId6"/>
          <a:srcRect l="14981" r="6481"/>
          <a:stretch/>
        </p:blipFill>
        <p:spPr>
          <a:xfrm>
            <a:off x="254384" y="5217671"/>
            <a:ext cx="2618039" cy="1120168"/>
          </a:xfrm>
          <a:prstGeom prst="rect">
            <a:avLst/>
          </a:prstGeom>
        </p:spPr>
      </p:pic>
      <p:sp>
        <p:nvSpPr>
          <p:cNvPr id="12" name="TextBox 11">
            <a:extLst>
              <a:ext uri="{FF2B5EF4-FFF2-40B4-BE49-F238E27FC236}">
                <a16:creationId xmlns:a16="http://schemas.microsoft.com/office/drawing/2014/main" id="{A80DDC47-0170-C54D-BBA9-A05E9E804733}"/>
              </a:ext>
            </a:extLst>
          </p:cNvPr>
          <p:cNvSpPr txBox="1"/>
          <p:nvPr/>
        </p:nvSpPr>
        <p:spPr>
          <a:xfrm>
            <a:off x="122895" y="6423948"/>
            <a:ext cx="2104038" cy="369332"/>
          </a:xfrm>
          <a:prstGeom prst="rect">
            <a:avLst/>
          </a:prstGeom>
          <a:noFill/>
        </p:spPr>
        <p:txBody>
          <a:bodyPr wrap="none" rtlCol="0">
            <a:spAutoFit/>
          </a:bodyPr>
          <a:lstStyle/>
          <a:p>
            <a:r>
              <a:rPr lang="en-US" dirty="0"/>
              <a:t>Source: SPARC, 2018</a:t>
            </a:r>
          </a:p>
        </p:txBody>
      </p:sp>
      <p:sp>
        <p:nvSpPr>
          <p:cNvPr id="13" name="Title 8">
            <a:extLst>
              <a:ext uri="{FF2B5EF4-FFF2-40B4-BE49-F238E27FC236}">
                <a16:creationId xmlns:a16="http://schemas.microsoft.com/office/drawing/2014/main" id="{D5AE5C86-6EF1-2347-901B-2B7EEF0E4CA9}"/>
              </a:ext>
            </a:extLst>
          </p:cNvPr>
          <p:cNvSpPr txBox="1">
            <a:spLocks/>
          </p:cNvSpPr>
          <p:nvPr/>
        </p:nvSpPr>
        <p:spPr>
          <a:xfrm>
            <a:off x="599987" y="638872"/>
            <a:ext cx="1159201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800" b="1" dirty="0" smtClean="0">
                <a:latin typeface="+mn-lt"/>
              </a:rPr>
              <a:t>St. Joseph Center Staff Demographics </a:t>
            </a:r>
            <a:endParaRPr lang="en-US" sz="4800" b="1" dirty="0">
              <a:latin typeface="+mn-lt"/>
            </a:endParaRPr>
          </a:p>
        </p:txBody>
      </p:sp>
    </p:spTree>
    <p:extLst>
      <p:ext uri="{BB962C8B-B14F-4D97-AF65-F5344CB8AC3E}">
        <p14:creationId xmlns:p14="http://schemas.microsoft.com/office/powerpoint/2010/main" val="8246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13B3F2E-1472-0843-B8E4-7EC33CD7B490}"/>
              </a:ext>
            </a:extLst>
          </p:cNvPr>
          <p:cNvGraphicFramePr/>
          <p:nvPr>
            <p:extLst/>
          </p:nvPr>
        </p:nvGraphicFramePr>
        <p:xfrm>
          <a:off x="398245" y="1622754"/>
          <a:ext cx="6062344" cy="5012776"/>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8">
            <a:extLst>
              <a:ext uri="{FF2B5EF4-FFF2-40B4-BE49-F238E27FC236}">
                <a16:creationId xmlns:a16="http://schemas.microsoft.com/office/drawing/2014/main" id="{D5AE5C86-6EF1-2347-901B-2B7EEF0E4CA9}"/>
              </a:ext>
            </a:extLst>
          </p:cNvPr>
          <p:cNvSpPr txBox="1">
            <a:spLocks/>
          </p:cNvSpPr>
          <p:nvPr/>
        </p:nvSpPr>
        <p:spPr>
          <a:xfrm>
            <a:off x="299993" y="506349"/>
            <a:ext cx="1159201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latin typeface="+mn-lt"/>
              </a:rPr>
              <a:t>St. Joseph Center Staff Demographics (Cont.)</a:t>
            </a:r>
            <a:endParaRPr lang="en-US" sz="4800" b="1" dirty="0">
              <a:latin typeface="+mn-lt"/>
            </a:endParaRPr>
          </a:p>
        </p:txBody>
      </p:sp>
      <p:graphicFrame>
        <p:nvGraphicFramePr>
          <p:cNvPr id="7" name="Table 6">
            <a:extLst>
              <a:ext uri="{FF2B5EF4-FFF2-40B4-BE49-F238E27FC236}">
                <a16:creationId xmlns:a16="http://schemas.microsoft.com/office/drawing/2014/main" id="{DDE14400-A41B-E34A-889B-ABC388A86440}"/>
              </a:ext>
            </a:extLst>
          </p:cNvPr>
          <p:cNvGraphicFramePr>
            <a:graphicFrameLocks noGrp="1"/>
          </p:cNvGraphicFramePr>
          <p:nvPr>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 HOW? </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 EQUITY</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10"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13</a:t>
            </a:r>
            <a:endParaRPr lang="en-US" dirty="0">
              <a:solidFill>
                <a:srgbClr val="90C226"/>
              </a:solidFill>
            </a:endParaRPr>
          </a:p>
        </p:txBody>
      </p:sp>
      <p:graphicFrame>
        <p:nvGraphicFramePr>
          <p:cNvPr id="15" name="Chart 14"/>
          <p:cNvGraphicFramePr/>
          <p:nvPr>
            <p:extLst/>
          </p:nvPr>
        </p:nvGraphicFramePr>
        <p:xfrm>
          <a:off x="5983427" y="1622753"/>
          <a:ext cx="6385742" cy="48701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69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436" y="3621808"/>
            <a:ext cx="7862880" cy="2834977"/>
          </a:xfrm>
        </p:spPr>
        <p:txBody>
          <a:bodyPr>
            <a:noAutofit/>
          </a:bodyPr>
          <a:lstStyle/>
          <a:p>
            <a:pPr marL="514350" indent="-514350">
              <a:lnSpc>
                <a:spcPct val="100000"/>
              </a:lnSpc>
              <a:spcBef>
                <a:spcPts val="0"/>
              </a:spcBef>
              <a:buFont typeface="+mj-lt"/>
              <a:buAutoNum type="arabicPeriod"/>
            </a:pPr>
            <a:r>
              <a:rPr lang="en-US" dirty="0"/>
              <a:t>Intentionally recruited service providers who had experienced homelessness and/or </a:t>
            </a:r>
            <a:r>
              <a:rPr lang="en-US" dirty="0" smtClean="0"/>
              <a:t>incarceration</a:t>
            </a:r>
          </a:p>
          <a:p>
            <a:pPr marL="514350" indent="-514350">
              <a:lnSpc>
                <a:spcPct val="100000"/>
              </a:lnSpc>
              <a:spcBef>
                <a:spcPts val="0"/>
              </a:spcBef>
              <a:buFont typeface="+mj-lt"/>
              <a:buAutoNum type="arabicPeriod"/>
            </a:pPr>
            <a:endParaRPr lang="en-US" sz="800" dirty="0"/>
          </a:p>
          <a:p>
            <a:pPr marL="514350" indent="-514350">
              <a:lnSpc>
                <a:spcPct val="100000"/>
              </a:lnSpc>
              <a:spcBef>
                <a:spcPts val="0"/>
              </a:spcBef>
              <a:buFont typeface="+mj-lt"/>
              <a:buAutoNum type="arabicPeriod"/>
            </a:pPr>
            <a:r>
              <a:rPr lang="en-US" dirty="0"/>
              <a:t>Softened degree requirements whenever possible, and even removed degree requirements for a number of </a:t>
            </a:r>
            <a:r>
              <a:rPr lang="en-US" dirty="0" smtClean="0"/>
              <a:t>positions</a:t>
            </a:r>
          </a:p>
          <a:p>
            <a:pPr marL="514350" indent="-514350">
              <a:lnSpc>
                <a:spcPct val="100000"/>
              </a:lnSpc>
              <a:spcBef>
                <a:spcPts val="0"/>
              </a:spcBef>
              <a:buFont typeface="+mj-lt"/>
              <a:buAutoNum type="arabicPeriod"/>
            </a:pPr>
            <a:endParaRPr lang="en-US" sz="800" dirty="0" smtClean="0"/>
          </a:p>
          <a:p>
            <a:pPr marL="514350" indent="-514350">
              <a:lnSpc>
                <a:spcPct val="100000"/>
              </a:lnSpc>
              <a:spcBef>
                <a:spcPts val="0"/>
              </a:spcBef>
              <a:buFont typeface="+mj-lt"/>
              <a:buAutoNum type="arabicPeriod"/>
            </a:pPr>
            <a:r>
              <a:rPr lang="en-US" dirty="0" smtClean="0"/>
              <a:t>Diversified staff at all levels</a:t>
            </a:r>
            <a:endParaRPr lang="en-US" dirty="0"/>
          </a:p>
        </p:txBody>
      </p:sp>
      <p:sp>
        <p:nvSpPr>
          <p:cNvPr id="14" name="Rectangle 13">
            <a:extLst>
              <a:ext uri="{FF2B5EF4-FFF2-40B4-BE49-F238E27FC236}">
                <a16:creationId xmlns:a16="http://schemas.microsoft.com/office/drawing/2014/main" id="{519F48FE-90E0-8841-963D-9ED2F3099FB7}"/>
              </a:ext>
            </a:extLst>
          </p:cNvPr>
          <p:cNvSpPr/>
          <p:nvPr/>
        </p:nvSpPr>
        <p:spPr>
          <a:xfrm>
            <a:off x="297871" y="1934995"/>
            <a:ext cx="11596255" cy="1477328"/>
          </a:xfrm>
          <a:prstGeom prst="rect">
            <a:avLst/>
          </a:prstGeom>
        </p:spPr>
        <p:txBody>
          <a:bodyPr wrap="square">
            <a:spAutoFit/>
          </a:bodyPr>
          <a:lstStyle/>
          <a:p>
            <a:pPr algn="ctr"/>
            <a:r>
              <a:rPr lang="en-US" sz="3000" b="1" dirty="0"/>
              <a:t>Strategic intention from the highest level – </a:t>
            </a:r>
            <a:endParaRPr lang="en-US" sz="3000" b="1" dirty="0" smtClean="0"/>
          </a:p>
          <a:p>
            <a:pPr algn="ctr"/>
            <a:r>
              <a:rPr lang="en-US" sz="3000" b="1" dirty="0" smtClean="0"/>
              <a:t>CEO </a:t>
            </a:r>
            <a:r>
              <a:rPr lang="en-US" sz="3000" b="1" dirty="0"/>
              <a:t>and </a:t>
            </a:r>
            <a:r>
              <a:rPr lang="en-US" sz="3000" b="1" dirty="0" smtClean="0"/>
              <a:t>Executive </a:t>
            </a:r>
            <a:r>
              <a:rPr lang="en-US" sz="3000" b="1" dirty="0"/>
              <a:t>T</a:t>
            </a:r>
            <a:r>
              <a:rPr lang="en-US" sz="3000" b="1" dirty="0" smtClean="0"/>
              <a:t>eam </a:t>
            </a:r>
            <a:r>
              <a:rPr lang="en-US" sz="3000" b="1" dirty="0"/>
              <a:t>committed to increasing diversity </a:t>
            </a:r>
            <a:endParaRPr lang="en-US" sz="3000" b="1" dirty="0" smtClean="0"/>
          </a:p>
          <a:p>
            <a:pPr algn="ctr"/>
            <a:r>
              <a:rPr lang="en-US" sz="3000" b="1" dirty="0" smtClean="0"/>
              <a:t>with </a:t>
            </a:r>
            <a:r>
              <a:rPr lang="en-US" sz="3000" b="1" dirty="0"/>
              <a:t>respect to race and educational status</a:t>
            </a:r>
          </a:p>
        </p:txBody>
      </p:sp>
      <p:graphicFrame>
        <p:nvGraphicFramePr>
          <p:cNvPr id="8" name="Table 7">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1829065312"/>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a:t>
                      </a:r>
                      <a:r>
                        <a:rPr lang="en-US" sz="2000" b="1" baseline="0" dirty="0" smtClean="0">
                          <a:solidFill>
                            <a:schemeClr val="bg1"/>
                          </a:solidFill>
                          <a:latin typeface="+mj-lt"/>
                        </a:rPr>
                        <a:t> HOW?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a:t>
                      </a:r>
                    </a:p>
                    <a:p>
                      <a:pPr algn="ctr"/>
                      <a:r>
                        <a:rPr lang="en-US" sz="2000" b="1" baseline="0" dirty="0" smtClean="0">
                          <a:solidFill>
                            <a:schemeClr val="tx1"/>
                          </a:solidFill>
                          <a:latin typeface="+mj-lt"/>
                        </a:rPr>
                        <a:t>EQUITY </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9"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15</a:t>
            </a:r>
            <a:endParaRPr lang="en-US" dirty="0">
              <a:solidFill>
                <a:srgbClr val="90C226"/>
              </a:solidFill>
            </a:endParaRPr>
          </a:p>
        </p:txBody>
      </p:sp>
      <p:sp>
        <p:nvSpPr>
          <p:cNvPr id="10" name="Title 1">
            <a:extLst>
              <a:ext uri="{FF2B5EF4-FFF2-40B4-BE49-F238E27FC236}">
                <a16:creationId xmlns:a16="http://schemas.microsoft.com/office/drawing/2014/main" id="{AA81E223-B792-8F49-A770-CEE8AD241BD0}"/>
              </a:ext>
            </a:extLst>
          </p:cNvPr>
          <p:cNvSpPr>
            <a:spLocks noGrp="1"/>
          </p:cNvSpPr>
          <p:nvPr>
            <p:ph type="title"/>
          </p:nvPr>
        </p:nvSpPr>
        <p:spPr>
          <a:xfrm>
            <a:off x="119921" y="1004340"/>
            <a:ext cx="11952157" cy="721171"/>
          </a:xfrm>
        </p:spPr>
        <p:txBody>
          <a:bodyPr>
            <a:noAutofit/>
          </a:bodyPr>
          <a:lstStyle/>
          <a:p>
            <a:pPr algn="ctr"/>
            <a:r>
              <a:rPr lang="en-US" sz="5000" b="1" dirty="0" smtClean="0">
                <a:latin typeface="+mn-lt"/>
              </a:rPr>
              <a:t>Creating Racial Equity </a:t>
            </a:r>
            <a:endParaRPr lang="en-US" sz="5000" b="1" dirty="0">
              <a:latin typeface="+mn-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524" y="5235493"/>
            <a:ext cx="1200360" cy="1253175"/>
          </a:xfrm>
          <a:prstGeom prst="rect">
            <a:avLst/>
          </a:prstGeom>
        </p:spPr>
      </p:pic>
    </p:spTree>
    <p:extLst>
      <p:ext uri="{BB962C8B-B14F-4D97-AF65-F5344CB8AC3E}">
        <p14:creationId xmlns:p14="http://schemas.microsoft.com/office/powerpoint/2010/main" val="258208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BD77549-C4EE-C840-A368-414624E666B7}"/>
              </a:ext>
            </a:extLst>
          </p:cNvPr>
          <p:cNvSpPr>
            <a:spLocks noGrp="1"/>
          </p:cNvSpPr>
          <p:nvPr>
            <p:ph idx="1"/>
          </p:nvPr>
        </p:nvSpPr>
        <p:spPr>
          <a:xfrm>
            <a:off x="985651" y="3001297"/>
            <a:ext cx="7449221" cy="2867377"/>
          </a:xfrm>
        </p:spPr>
        <p:txBody>
          <a:bodyPr>
            <a:noAutofit/>
          </a:bodyPr>
          <a:lstStyle/>
          <a:p>
            <a:pPr>
              <a:lnSpc>
                <a:spcPct val="100000"/>
              </a:lnSpc>
              <a:spcBef>
                <a:spcPts val="0"/>
              </a:spcBef>
              <a:spcAft>
                <a:spcPts val="600"/>
              </a:spcAft>
            </a:pPr>
            <a:r>
              <a:rPr lang="en-US" dirty="0" smtClean="0"/>
              <a:t>History of Homelessness</a:t>
            </a:r>
          </a:p>
          <a:p>
            <a:pPr>
              <a:lnSpc>
                <a:spcPct val="100000"/>
              </a:lnSpc>
              <a:spcBef>
                <a:spcPts val="0"/>
              </a:spcBef>
              <a:spcAft>
                <a:spcPts val="600"/>
              </a:spcAft>
            </a:pPr>
            <a:r>
              <a:rPr lang="en-US" dirty="0" smtClean="0"/>
              <a:t>Mental illness</a:t>
            </a:r>
          </a:p>
          <a:p>
            <a:pPr>
              <a:lnSpc>
                <a:spcPct val="100000"/>
              </a:lnSpc>
              <a:spcBef>
                <a:spcPts val="0"/>
              </a:spcBef>
              <a:spcAft>
                <a:spcPts val="600"/>
              </a:spcAft>
            </a:pPr>
            <a:r>
              <a:rPr lang="en-US" dirty="0" smtClean="0"/>
              <a:t>Substance </a:t>
            </a:r>
            <a:r>
              <a:rPr lang="en-US" dirty="0"/>
              <a:t>abuse</a:t>
            </a:r>
          </a:p>
          <a:p>
            <a:pPr>
              <a:lnSpc>
                <a:spcPct val="100000"/>
              </a:lnSpc>
              <a:spcBef>
                <a:spcPts val="0"/>
              </a:spcBef>
              <a:spcAft>
                <a:spcPts val="600"/>
              </a:spcAft>
            </a:pPr>
            <a:r>
              <a:rPr lang="en-US" dirty="0"/>
              <a:t>Domestic violence </a:t>
            </a:r>
          </a:p>
          <a:p>
            <a:pPr>
              <a:lnSpc>
                <a:spcPct val="100000"/>
              </a:lnSpc>
              <a:spcBef>
                <a:spcPts val="0"/>
              </a:spcBef>
              <a:spcAft>
                <a:spcPts val="600"/>
              </a:spcAft>
            </a:pPr>
            <a:r>
              <a:rPr lang="en-US" dirty="0" smtClean="0"/>
              <a:t>History of Incarceration</a:t>
            </a:r>
            <a:endParaRPr lang="en-US" dirty="0"/>
          </a:p>
        </p:txBody>
      </p:sp>
      <p:sp>
        <p:nvSpPr>
          <p:cNvPr id="2" name="Rectangle 1"/>
          <p:cNvSpPr/>
          <p:nvPr/>
        </p:nvSpPr>
        <p:spPr>
          <a:xfrm>
            <a:off x="2133094" y="2140370"/>
            <a:ext cx="7555391" cy="523220"/>
          </a:xfrm>
          <a:prstGeom prst="rect">
            <a:avLst/>
          </a:prstGeom>
        </p:spPr>
        <p:txBody>
          <a:bodyPr wrap="square">
            <a:spAutoFit/>
          </a:bodyPr>
          <a:lstStyle/>
          <a:p>
            <a:pPr algn="ctr"/>
            <a:r>
              <a:rPr lang="en-US" sz="2800" b="1" dirty="0" smtClean="0"/>
              <a:t>Hiring a Diverse Workforce:</a:t>
            </a:r>
            <a:endParaRPr lang="en-US" sz="2800" b="1" dirty="0"/>
          </a:p>
        </p:txBody>
      </p:sp>
      <p:sp>
        <p:nvSpPr>
          <p:cNvPr id="12"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16</a:t>
            </a:r>
            <a:endParaRPr lang="en-US" dirty="0">
              <a:solidFill>
                <a:srgbClr val="90C226"/>
              </a:solidFill>
            </a:endParaRPr>
          </a:p>
        </p:txBody>
      </p:sp>
      <p:sp>
        <p:nvSpPr>
          <p:cNvPr id="13" name="Title 1">
            <a:extLst>
              <a:ext uri="{FF2B5EF4-FFF2-40B4-BE49-F238E27FC236}">
                <a16:creationId xmlns:a16="http://schemas.microsoft.com/office/drawing/2014/main" id="{AA81E223-B792-8F49-A770-CEE8AD241BD0}"/>
              </a:ext>
            </a:extLst>
          </p:cNvPr>
          <p:cNvSpPr>
            <a:spLocks noGrp="1"/>
          </p:cNvSpPr>
          <p:nvPr>
            <p:ph type="title"/>
          </p:nvPr>
        </p:nvSpPr>
        <p:spPr>
          <a:xfrm>
            <a:off x="119921" y="1004340"/>
            <a:ext cx="11952157" cy="721171"/>
          </a:xfrm>
        </p:spPr>
        <p:txBody>
          <a:bodyPr>
            <a:noAutofit/>
          </a:bodyPr>
          <a:lstStyle/>
          <a:p>
            <a:pPr algn="ctr"/>
            <a:r>
              <a:rPr lang="en-US" sz="5000" b="1" dirty="0" smtClean="0">
                <a:latin typeface="+mn-lt"/>
              </a:rPr>
              <a:t>Intentional Recruitment </a:t>
            </a:r>
            <a:endParaRPr lang="en-US" sz="5000" b="1" dirty="0">
              <a:latin typeface="+mn-lt"/>
            </a:endParaRPr>
          </a:p>
        </p:txBody>
      </p:sp>
      <p:graphicFrame>
        <p:nvGraphicFramePr>
          <p:cNvPr id="9" name="Table 8">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3292640100"/>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DEFINING:HOW?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a:t>
                      </a:r>
                    </a:p>
                    <a:p>
                      <a:pPr algn="ctr"/>
                      <a:r>
                        <a:rPr lang="en-US" sz="2000" b="1" baseline="0" dirty="0" smtClean="0">
                          <a:solidFill>
                            <a:schemeClr val="tx1"/>
                          </a:solidFill>
                          <a:latin typeface="+mj-lt"/>
                        </a:rPr>
                        <a:t>EQUITY</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524" y="5235493"/>
            <a:ext cx="1200360" cy="1253175"/>
          </a:xfrm>
          <a:prstGeom prst="rect">
            <a:avLst/>
          </a:prstGeom>
        </p:spPr>
      </p:pic>
    </p:spTree>
    <p:extLst>
      <p:ext uri="{BB962C8B-B14F-4D97-AF65-F5344CB8AC3E}">
        <p14:creationId xmlns:p14="http://schemas.microsoft.com/office/powerpoint/2010/main" val="396912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398" y="1825262"/>
            <a:ext cx="8516728" cy="5041855"/>
          </a:xfrm>
        </p:spPr>
        <p:txBody>
          <a:bodyPr>
            <a:normAutofit fontScale="92500" lnSpcReduction="20000"/>
          </a:bodyPr>
          <a:lstStyle/>
          <a:p>
            <a:pPr marL="0" indent="0">
              <a:lnSpc>
                <a:spcPct val="100000"/>
              </a:lnSpc>
              <a:spcBef>
                <a:spcPts val="0"/>
              </a:spcBef>
              <a:buNone/>
            </a:pPr>
            <a:r>
              <a:rPr lang="en-US" b="1" dirty="0"/>
              <a:t>Inclusive Job </a:t>
            </a:r>
            <a:r>
              <a:rPr lang="en-US" b="1" dirty="0" smtClean="0"/>
              <a:t>Descriptions</a:t>
            </a:r>
          </a:p>
          <a:p>
            <a:pPr marL="0" indent="0">
              <a:lnSpc>
                <a:spcPct val="100000"/>
              </a:lnSpc>
              <a:spcBef>
                <a:spcPts val="0"/>
              </a:spcBef>
              <a:buNone/>
            </a:pPr>
            <a:endParaRPr lang="en-US" sz="1200" b="1" dirty="0" smtClean="0"/>
          </a:p>
          <a:p>
            <a:pPr marL="0" indent="0">
              <a:lnSpc>
                <a:spcPct val="100000"/>
              </a:lnSpc>
              <a:spcBef>
                <a:spcPts val="0"/>
              </a:spcBef>
              <a:buNone/>
            </a:pPr>
            <a:r>
              <a:rPr lang="en-US" b="1" dirty="0" smtClean="0"/>
              <a:t>Education:</a:t>
            </a:r>
          </a:p>
          <a:p>
            <a:pPr marL="0" indent="0">
              <a:lnSpc>
                <a:spcPct val="100000"/>
              </a:lnSpc>
              <a:spcBef>
                <a:spcPts val="0"/>
              </a:spcBef>
              <a:buNone/>
            </a:pPr>
            <a:endParaRPr lang="en-US" sz="600" dirty="0"/>
          </a:p>
          <a:p>
            <a:pPr lvl="1">
              <a:lnSpc>
                <a:spcPct val="100000"/>
              </a:lnSpc>
              <a:spcBef>
                <a:spcPts val="0"/>
              </a:spcBef>
            </a:pPr>
            <a:r>
              <a:rPr lang="en-US" dirty="0" smtClean="0"/>
              <a:t>Bachelor’s degree from an accredited college or university in social work, human services or a related field; a combination of education and experience may be substituted.</a:t>
            </a:r>
          </a:p>
          <a:p>
            <a:pPr marL="0" indent="0">
              <a:lnSpc>
                <a:spcPct val="100000"/>
              </a:lnSpc>
              <a:spcBef>
                <a:spcPts val="0"/>
              </a:spcBef>
              <a:buNone/>
            </a:pPr>
            <a:endParaRPr lang="en-US" dirty="0" smtClean="0"/>
          </a:p>
          <a:p>
            <a:pPr marL="0" indent="0">
              <a:lnSpc>
                <a:spcPct val="110000"/>
              </a:lnSpc>
              <a:spcBef>
                <a:spcPts val="0"/>
              </a:spcBef>
              <a:buNone/>
            </a:pPr>
            <a:r>
              <a:rPr lang="en-US" b="1" dirty="0"/>
              <a:t>Lowered educational barriers for the following positions:</a:t>
            </a:r>
          </a:p>
          <a:p>
            <a:pPr marL="0" indent="0">
              <a:lnSpc>
                <a:spcPct val="110000"/>
              </a:lnSpc>
              <a:spcBef>
                <a:spcPts val="0"/>
              </a:spcBef>
              <a:buNone/>
            </a:pPr>
            <a:endParaRPr lang="en-US" sz="600" dirty="0"/>
          </a:p>
          <a:p>
            <a:pPr lvl="1">
              <a:lnSpc>
                <a:spcPct val="110000"/>
              </a:lnSpc>
              <a:spcBef>
                <a:spcPts val="0"/>
              </a:spcBef>
              <a:spcAft>
                <a:spcPts val="600"/>
              </a:spcAft>
            </a:pPr>
            <a:r>
              <a:rPr lang="en-US" dirty="0"/>
              <a:t>Peer Advocate</a:t>
            </a:r>
          </a:p>
          <a:p>
            <a:pPr lvl="1">
              <a:lnSpc>
                <a:spcPct val="110000"/>
              </a:lnSpc>
              <a:spcBef>
                <a:spcPts val="0"/>
              </a:spcBef>
              <a:spcAft>
                <a:spcPts val="600"/>
              </a:spcAft>
            </a:pPr>
            <a:r>
              <a:rPr lang="en-US" dirty="0"/>
              <a:t>Peer Specialist</a:t>
            </a:r>
          </a:p>
          <a:p>
            <a:pPr lvl="1">
              <a:lnSpc>
                <a:spcPct val="110000"/>
              </a:lnSpc>
              <a:spcBef>
                <a:spcPts val="0"/>
              </a:spcBef>
              <a:spcAft>
                <a:spcPts val="600"/>
              </a:spcAft>
            </a:pPr>
            <a:r>
              <a:rPr lang="en-US" dirty="0"/>
              <a:t>Representative Payee</a:t>
            </a:r>
          </a:p>
          <a:p>
            <a:pPr lvl="1">
              <a:lnSpc>
                <a:spcPct val="110000"/>
              </a:lnSpc>
              <a:spcBef>
                <a:spcPts val="0"/>
              </a:spcBef>
              <a:spcAft>
                <a:spcPts val="600"/>
              </a:spcAft>
            </a:pPr>
            <a:r>
              <a:rPr lang="en-US" dirty="0"/>
              <a:t>Housing Locator</a:t>
            </a:r>
          </a:p>
          <a:p>
            <a:pPr lvl="1">
              <a:lnSpc>
                <a:spcPct val="110000"/>
              </a:lnSpc>
              <a:spcBef>
                <a:spcPts val="0"/>
              </a:spcBef>
              <a:spcAft>
                <a:spcPts val="600"/>
              </a:spcAft>
            </a:pPr>
            <a:r>
              <a:rPr lang="en-US" dirty="0"/>
              <a:t>Housing Navigator</a:t>
            </a:r>
          </a:p>
          <a:p>
            <a:pPr lvl="1">
              <a:lnSpc>
                <a:spcPct val="110000"/>
              </a:lnSpc>
              <a:spcBef>
                <a:spcPts val="0"/>
              </a:spcBef>
              <a:spcAft>
                <a:spcPts val="600"/>
              </a:spcAft>
            </a:pPr>
            <a:r>
              <a:rPr lang="en-US" dirty="0"/>
              <a:t>Certain Case Manager </a:t>
            </a:r>
            <a:r>
              <a:rPr lang="en-US" dirty="0" smtClean="0"/>
              <a:t>positions</a:t>
            </a:r>
          </a:p>
          <a:p>
            <a:pPr>
              <a:lnSpc>
                <a:spcPct val="100000"/>
              </a:lnSpc>
              <a:spcBef>
                <a:spcPts val="0"/>
              </a:spcBef>
            </a:pPr>
            <a:endParaRPr lang="en-US" b="1" i="1" dirty="0"/>
          </a:p>
        </p:txBody>
      </p:sp>
      <p:sp>
        <p:nvSpPr>
          <p:cNvPr id="11" name="Title 8">
            <a:extLst>
              <a:ext uri="{FF2B5EF4-FFF2-40B4-BE49-F238E27FC236}">
                <a16:creationId xmlns:a16="http://schemas.microsoft.com/office/drawing/2014/main" id="{D5AE5C86-6EF1-2347-901B-2B7EEF0E4CA9}"/>
              </a:ext>
            </a:extLst>
          </p:cNvPr>
          <p:cNvSpPr>
            <a:spLocks noGrp="1"/>
          </p:cNvSpPr>
          <p:nvPr>
            <p:ph type="title"/>
          </p:nvPr>
        </p:nvSpPr>
        <p:spPr>
          <a:xfrm>
            <a:off x="299993" y="701040"/>
            <a:ext cx="11592013" cy="1325563"/>
          </a:xfrm>
        </p:spPr>
        <p:txBody>
          <a:bodyPr>
            <a:noAutofit/>
          </a:bodyPr>
          <a:lstStyle/>
          <a:p>
            <a:pPr algn="ctr"/>
            <a:r>
              <a:rPr lang="en-US" sz="4800" b="1" dirty="0" smtClean="0">
                <a:latin typeface="+mn-lt"/>
              </a:rPr>
              <a:t>Modified Employee Eligibility Requirements</a:t>
            </a:r>
            <a:endParaRPr lang="en-US" sz="4800" b="1" dirty="0">
              <a:latin typeface="+mn-lt"/>
            </a:endParaRPr>
          </a:p>
        </p:txBody>
      </p:sp>
      <p:graphicFrame>
        <p:nvGraphicFramePr>
          <p:cNvPr id="7" name="Table 6">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1736082451"/>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 HOW?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a:t>
                      </a:r>
                    </a:p>
                    <a:p>
                      <a:pPr algn="ctr"/>
                      <a:r>
                        <a:rPr lang="en-US" sz="2000" b="1" baseline="0" dirty="0" smtClean="0">
                          <a:solidFill>
                            <a:schemeClr val="tx1"/>
                          </a:solidFill>
                          <a:latin typeface="+mj-lt"/>
                        </a:rPr>
                        <a:t>EQUITY</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8"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17</a:t>
            </a:r>
            <a:endParaRPr lang="en-US" dirty="0">
              <a:solidFill>
                <a:srgbClr val="90C226"/>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524" y="5235493"/>
            <a:ext cx="1200360" cy="1253175"/>
          </a:xfrm>
          <a:prstGeom prst="rect">
            <a:avLst/>
          </a:prstGeom>
        </p:spPr>
      </p:pic>
    </p:spTree>
    <p:extLst>
      <p:ext uri="{BB962C8B-B14F-4D97-AF65-F5344CB8AC3E}">
        <p14:creationId xmlns:p14="http://schemas.microsoft.com/office/powerpoint/2010/main" val="98129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18</a:t>
            </a:r>
            <a:endParaRPr lang="en-US" dirty="0">
              <a:solidFill>
                <a:srgbClr val="90C226"/>
              </a:solidFill>
            </a:endParaRPr>
          </a:p>
        </p:txBody>
      </p:sp>
      <p:sp>
        <p:nvSpPr>
          <p:cNvPr id="13" name="Title 1">
            <a:extLst>
              <a:ext uri="{FF2B5EF4-FFF2-40B4-BE49-F238E27FC236}">
                <a16:creationId xmlns:a16="http://schemas.microsoft.com/office/drawing/2014/main" id="{AA81E223-B792-8F49-A770-CEE8AD241BD0}"/>
              </a:ext>
            </a:extLst>
          </p:cNvPr>
          <p:cNvSpPr>
            <a:spLocks noGrp="1"/>
          </p:cNvSpPr>
          <p:nvPr>
            <p:ph type="title"/>
          </p:nvPr>
        </p:nvSpPr>
        <p:spPr>
          <a:xfrm>
            <a:off x="119921" y="1004340"/>
            <a:ext cx="11952157" cy="721171"/>
          </a:xfrm>
        </p:spPr>
        <p:txBody>
          <a:bodyPr>
            <a:noAutofit/>
          </a:bodyPr>
          <a:lstStyle/>
          <a:p>
            <a:pPr algn="ctr"/>
            <a:r>
              <a:rPr lang="en-US" sz="5000" b="1" dirty="0" smtClean="0">
                <a:latin typeface="+mn-lt"/>
              </a:rPr>
              <a:t>Hiring a Diverse Workforce</a:t>
            </a:r>
            <a:endParaRPr lang="en-US" sz="5000" b="1" dirty="0">
              <a:latin typeface="+mn-lt"/>
            </a:endParaRPr>
          </a:p>
        </p:txBody>
      </p:sp>
      <p:graphicFrame>
        <p:nvGraphicFramePr>
          <p:cNvPr id="9" name="Table 8">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3284075447"/>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DEFINING:HOW?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a:t>
                      </a:r>
                    </a:p>
                    <a:p>
                      <a:pPr algn="ctr"/>
                      <a:r>
                        <a:rPr lang="en-US" sz="2000" b="1" baseline="0" dirty="0" smtClean="0">
                          <a:solidFill>
                            <a:schemeClr val="tx1"/>
                          </a:solidFill>
                          <a:latin typeface="+mj-lt"/>
                        </a:rPr>
                        <a:t>EQUITY</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524" y="5235493"/>
            <a:ext cx="1200360" cy="1253175"/>
          </a:xfrm>
          <a:prstGeom prst="rect">
            <a:avLst/>
          </a:prstGeom>
        </p:spPr>
      </p:pic>
      <p:sp>
        <p:nvSpPr>
          <p:cNvPr id="3" name="Content Placeholder 2"/>
          <p:cNvSpPr>
            <a:spLocks noGrp="1"/>
          </p:cNvSpPr>
          <p:nvPr>
            <p:ph idx="1"/>
          </p:nvPr>
        </p:nvSpPr>
        <p:spPr>
          <a:xfrm>
            <a:off x="838200" y="1825624"/>
            <a:ext cx="4006645" cy="3041343"/>
          </a:xfrm>
        </p:spPr>
        <p:txBody>
          <a:bodyPr>
            <a:normAutofit lnSpcReduction="10000"/>
          </a:bodyPr>
          <a:lstStyle/>
          <a:p>
            <a:r>
              <a:rPr lang="en-US" sz="3200" dirty="0" smtClean="0"/>
              <a:t>Created a new process to not immediately eliminate people with a history of involvement with the legal system</a:t>
            </a:r>
            <a:r>
              <a:rPr lang="en-US" dirty="0" smtClean="0"/>
              <a:t>. </a:t>
            </a:r>
            <a:endParaRPr lang="en-US" dirty="0"/>
          </a:p>
        </p:txBody>
      </p:sp>
      <p:graphicFrame>
        <p:nvGraphicFramePr>
          <p:cNvPr id="5" name="Chart 4"/>
          <p:cNvGraphicFramePr/>
          <p:nvPr>
            <p:extLst>
              <p:ext uri="{D42A27DB-BD31-4B8C-83A1-F6EECF244321}">
                <p14:modId xmlns:p14="http://schemas.microsoft.com/office/powerpoint/2010/main" val="3573220292"/>
              </p:ext>
            </p:extLst>
          </p:nvPr>
        </p:nvGraphicFramePr>
        <p:xfrm>
          <a:off x="3703207" y="1825624"/>
          <a:ext cx="7775677" cy="48498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20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19</a:t>
            </a:r>
            <a:endParaRPr lang="en-US" dirty="0">
              <a:solidFill>
                <a:srgbClr val="90C226"/>
              </a:solidFill>
            </a:endParaRPr>
          </a:p>
        </p:txBody>
      </p:sp>
      <p:sp>
        <p:nvSpPr>
          <p:cNvPr id="13" name="Title 1">
            <a:extLst>
              <a:ext uri="{FF2B5EF4-FFF2-40B4-BE49-F238E27FC236}">
                <a16:creationId xmlns:a16="http://schemas.microsoft.com/office/drawing/2014/main" id="{AA81E223-B792-8F49-A770-CEE8AD241BD0}"/>
              </a:ext>
            </a:extLst>
          </p:cNvPr>
          <p:cNvSpPr>
            <a:spLocks noGrp="1"/>
          </p:cNvSpPr>
          <p:nvPr>
            <p:ph type="title"/>
          </p:nvPr>
        </p:nvSpPr>
        <p:spPr>
          <a:xfrm>
            <a:off x="119921" y="1004340"/>
            <a:ext cx="11952157" cy="721171"/>
          </a:xfrm>
        </p:spPr>
        <p:txBody>
          <a:bodyPr>
            <a:noAutofit/>
          </a:bodyPr>
          <a:lstStyle/>
          <a:p>
            <a:pPr algn="ctr"/>
            <a:r>
              <a:rPr lang="en-US" sz="5000" b="1" dirty="0" smtClean="0">
                <a:latin typeface="+mn-lt"/>
              </a:rPr>
              <a:t>Supporting a Diverse Workforce</a:t>
            </a:r>
            <a:endParaRPr lang="en-US" sz="5000" b="1" dirty="0">
              <a:latin typeface="+mn-lt"/>
            </a:endParaRPr>
          </a:p>
        </p:txBody>
      </p:sp>
      <p:graphicFrame>
        <p:nvGraphicFramePr>
          <p:cNvPr id="9" name="Table 8">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116356474"/>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DEFINING:HOW?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a:t>
                      </a:r>
                    </a:p>
                    <a:p>
                      <a:pPr algn="ctr"/>
                      <a:r>
                        <a:rPr lang="en-US" sz="2000" b="1" baseline="0" dirty="0" smtClean="0">
                          <a:solidFill>
                            <a:schemeClr val="tx1"/>
                          </a:solidFill>
                          <a:latin typeface="+mj-lt"/>
                        </a:rPr>
                        <a:t>EQUITY</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524" y="5235493"/>
            <a:ext cx="1200360" cy="1253175"/>
          </a:xfrm>
          <a:prstGeom prst="rect">
            <a:avLst/>
          </a:prstGeom>
        </p:spPr>
      </p:pic>
      <p:sp>
        <p:nvSpPr>
          <p:cNvPr id="3" name="Content Placeholder 2"/>
          <p:cNvSpPr>
            <a:spLocks noGrp="1"/>
          </p:cNvSpPr>
          <p:nvPr>
            <p:ph idx="1"/>
          </p:nvPr>
        </p:nvSpPr>
        <p:spPr/>
        <p:txBody>
          <a:bodyPr/>
          <a:lstStyle/>
          <a:p>
            <a:endParaRPr lang="en-US" dirty="0" smtClean="0"/>
          </a:p>
          <a:p>
            <a:r>
              <a:rPr lang="en-US" dirty="0" smtClean="0"/>
              <a:t>Expanded the minimum “Cultural </a:t>
            </a:r>
            <a:r>
              <a:rPr lang="en-US" dirty="0"/>
              <a:t>C</a:t>
            </a:r>
            <a:r>
              <a:rPr lang="en-US" dirty="0" smtClean="0"/>
              <a:t>ompetency” to “Cultural Humility” during new staff orientation.</a:t>
            </a:r>
          </a:p>
          <a:p>
            <a:r>
              <a:rPr lang="en-US" dirty="0" smtClean="0"/>
              <a:t>Created a space and process for Executive Management to get input from staff who want to support diversity.</a:t>
            </a:r>
          </a:p>
          <a:p>
            <a:r>
              <a:rPr lang="en-US" dirty="0" smtClean="0"/>
              <a:t>Staff lead Social </a:t>
            </a:r>
            <a:r>
              <a:rPr lang="en-US" dirty="0"/>
              <a:t>C</a:t>
            </a:r>
            <a:r>
              <a:rPr lang="en-US" dirty="0" smtClean="0"/>
              <a:t>ommittee expanded their mission and focus.</a:t>
            </a:r>
          </a:p>
          <a:p>
            <a:r>
              <a:rPr lang="en-US" dirty="0" smtClean="0"/>
              <a:t>As and organization we recognize that diversity is beyond race and gender.</a:t>
            </a:r>
          </a:p>
          <a:p>
            <a:endParaRPr lang="en-US" dirty="0"/>
          </a:p>
        </p:txBody>
      </p:sp>
    </p:spTree>
    <p:extLst>
      <p:ext uri="{BB962C8B-B14F-4D97-AF65-F5344CB8AC3E}">
        <p14:creationId xmlns:p14="http://schemas.microsoft.com/office/powerpoint/2010/main" val="10684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7329715" y="2028811"/>
            <a:ext cx="4742364" cy="4397409"/>
            <a:chOff x="6331" y="9936"/>
            <a:chExt cx="4977" cy="4977"/>
          </a:xfrm>
        </p:grpSpPr>
        <p:pic>
          <p:nvPicPr>
            <p:cNvPr id="1050"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 y="9936"/>
              <a:ext cx="4977" cy="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 y="10891"/>
              <a:ext cx="3046" cy="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4" y="11358"/>
              <a:ext cx="2633" cy="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9"/>
            <p:cNvSpPr>
              <a:spLocks/>
            </p:cNvSpPr>
            <p:nvPr/>
          </p:nvSpPr>
          <p:spPr bwMode="auto">
            <a:xfrm>
              <a:off x="7170" y="10756"/>
              <a:ext cx="3300" cy="3300"/>
            </a:xfrm>
            <a:custGeom>
              <a:avLst/>
              <a:gdLst>
                <a:gd name="T0" fmla="+- 0 8912 7170"/>
                <a:gd name="T1" fmla="*/ T0 w 3300"/>
                <a:gd name="T2" fmla="+- 0 10981 10756"/>
                <a:gd name="T3" fmla="*/ 10981 h 3300"/>
                <a:gd name="T4" fmla="+- 0 8673 7170"/>
                <a:gd name="T5" fmla="*/ T4 w 3300"/>
                <a:gd name="T6" fmla="+- 0 10763 10756"/>
                <a:gd name="T7" fmla="*/ 10763 h 3300"/>
                <a:gd name="T8" fmla="+- 0 8631 7170"/>
                <a:gd name="T9" fmla="*/ T8 w 3300"/>
                <a:gd name="T10" fmla="+- 0 10990 10756"/>
                <a:gd name="T11" fmla="*/ 10990 h 3300"/>
                <a:gd name="T12" fmla="+- 0 9127 7170"/>
                <a:gd name="T13" fmla="*/ T12 w 3300"/>
                <a:gd name="T14" fmla="+- 0 11011 10756"/>
                <a:gd name="T15" fmla="*/ 11011 h 3300"/>
                <a:gd name="T16" fmla="+- 0 9103 7170"/>
                <a:gd name="T17" fmla="*/ T16 w 3300"/>
                <a:gd name="T18" fmla="+- 0 10781 10756"/>
                <a:gd name="T19" fmla="*/ 10781 h 3300"/>
                <a:gd name="T20" fmla="+- 0 8358 7170"/>
                <a:gd name="T21" fmla="*/ T20 w 3300"/>
                <a:gd name="T22" fmla="+- 0 11054 10756"/>
                <a:gd name="T23" fmla="*/ 11054 h 3300"/>
                <a:gd name="T24" fmla="+- 0 9335 7170"/>
                <a:gd name="T25" fmla="*/ T24 w 3300"/>
                <a:gd name="T26" fmla="+- 0 11074 10756"/>
                <a:gd name="T27" fmla="*/ 11074 h 3300"/>
                <a:gd name="T28" fmla="+- 0 9415 7170"/>
                <a:gd name="T29" fmla="*/ T28 w 3300"/>
                <a:gd name="T30" fmla="+- 0 10867 10756"/>
                <a:gd name="T31" fmla="*/ 10867 h 3300"/>
                <a:gd name="T32" fmla="+- 0 7582 7170"/>
                <a:gd name="T33" fmla="*/ T32 w 3300"/>
                <a:gd name="T34" fmla="+- 0 11694 10756"/>
                <a:gd name="T35" fmla="*/ 11694 h 3300"/>
                <a:gd name="T36" fmla="+- 0 7627 7170"/>
                <a:gd name="T37" fmla="*/ T36 w 3300"/>
                <a:gd name="T38" fmla="+- 0 11267 10756"/>
                <a:gd name="T39" fmla="*/ 11267 h 3300"/>
                <a:gd name="T40" fmla="+- 0 7787 7170"/>
                <a:gd name="T41" fmla="*/ T40 w 3300"/>
                <a:gd name="T42" fmla="+- 0 11420 10756"/>
                <a:gd name="T43" fmla="*/ 11420 h 3300"/>
                <a:gd name="T44" fmla="+- 0 7758 7170"/>
                <a:gd name="T45" fmla="*/ T44 w 3300"/>
                <a:gd name="T46" fmla="+- 0 11144 10756"/>
                <a:gd name="T47" fmla="*/ 11144 h 3300"/>
                <a:gd name="T48" fmla="+- 0 8120 7170"/>
                <a:gd name="T49" fmla="*/ T48 w 3300"/>
                <a:gd name="T50" fmla="+- 0 10912 10756"/>
                <a:gd name="T51" fmla="*/ 10912 h 3300"/>
                <a:gd name="T52" fmla="+- 0 8159 7170"/>
                <a:gd name="T53" fmla="*/ T52 w 3300"/>
                <a:gd name="T54" fmla="+- 0 11140 10756"/>
                <a:gd name="T55" fmla="*/ 11140 h 3300"/>
                <a:gd name="T56" fmla="+- 0 10086 7170"/>
                <a:gd name="T57" fmla="*/ T56 w 3300"/>
                <a:gd name="T58" fmla="+- 0 11744 10756"/>
                <a:gd name="T59" fmla="*/ 11744 h 3300"/>
                <a:gd name="T60" fmla="+- 0 10247 7170"/>
                <a:gd name="T61" fmla="*/ T60 w 3300"/>
                <a:gd name="T62" fmla="+- 0 11578 10756"/>
                <a:gd name="T63" fmla="*/ 11578 h 3300"/>
                <a:gd name="T64" fmla="+- 0 10170 7170"/>
                <a:gd name="T65" fmla="*/ T64 w 3300"/>
                <a:gd name="T66" fmla="+- 0 11457 10756"/>
                <a:gd name="T67" fmla="*/ 11457 h 3300"/>
                <a:gd name="T68" fmla="+- 0 9760 7170"/>
                <a:gd name="T69" fmla="*/ T68 w 3300"/>
                <a:gd name="T70" fmla="+- 0 11330 10756"/>
                <a:gd name="T71" fmla="*/ 11330 h 3300"/>
                <a:gd name="T72" fmla="+- 0 9905 7170"/>
                <a:gd name="T73" fmla="*/ T72 w 3300"/>
                <a:gd name="T74" fmla="+- 0 11164 10756"/>
                <a:gd name="T75" fmla="*/ 11164 h 3300"/>
                <a:gd name="T76" fmla="+- 0 9637 7170"/>
                <a:gd name="T77" fmla="*/ T76 w 3300"/>
                <a:gd name="T78" fmla="+- 0 11234 10756"/>
                <a:gd name="T79" fmla="*/ 11234 h 3300"/>
                <a:gd name="T80" fmla="+- 0 7309 7170"/>
                <a:gd name="T81" fmla="*/ T80 w 3300"/>
                <a:gd name="T82" fmla="+- 0 11744 10756"/>
                <a:gd name="T83" fmla="*/ 11744 h 3300"/>
                <a:gd name="T84" fmla="+- 0 7511 7170"/>
                <a:gd name="T85" fmla="*/ T84 w 3300"/>
                <a:gd name="T86" fmla="+- 0 11833 10756"/>
                <a:gd name="T87" fmla="*/ 11833 h 3300"/>
                <a:gd name="T88" fmla="+- 0 10191 7170"/>
                <a:gd name="T89" fmla="*/ T88 w 3300"/>
                <a:gd name="T90" fmla="+- 0 12003 10756"/>
                <a:gd name="T91" fmla="*/ 12003 h 3300"/>
                <a:gd name="T92" fmla="+- 0 7225 7170"/>
                <a:gd name="T93" fmla="*/ T92 w 3300"/>
                <a:gd name="T94" fmla="+- 0 11981 10756"/>
                <a:gd name="T95" fmla="*/ 11981 h 3300"/>
                <a:gd name="T96" fmla="+- 0 7425 7170"/>
                <a:gd name="T97" fmla="*/ T96 w 3300"/>
                <a:gd name="T98" fmla="+- 0 12099 10756"/>
                <a:gd name="T99" fmla="*/ 12099 h 3300"/>
                <a:gd name="T100" fmla="+- 0 10236 7170"/>
                <a:gd name="T101" fmla="*/ T100 w 3300"/>
                <a:gd name="T102" fmla="+- 0 12216 10756"/>
                <a:gd name="T103" fmla="*/ 12216 h 3300"/>
                <a:gd name="T104" fmla="+- 0 10444 7170"/>
                <a:gd name="T105" fmla="*/ T104 w 3300"/>
                <a:gd name="T106" fmla="+- 0 12116 10756"/>
                <a:gd name="T107" fmla="*/ 12116 h 3300"/>
                <a:gd name="T108" fmla="+- 0 7392 7170"/>
                <a:gd name="T109" fmla="*/ T108 w 3300"/>
                <a:gd name="T110" fmla="+- 0 12376 10756"/>
                <a:gd name="T111" fmla="*/ 12376 h 3300"/>
                <a:gd name="T112" fmla="+- 0 10248 7170"/>
                <a:gd name="T113" fmla="*/ T112 w 3300"/>
                <a:gd name="T114" fmla="+- 0 12406 10756"/>
                <a:gd name="T115" fmla="*/ 12406 h 3300"/>
                <a:gd name="T116" fmla="+- 0 10468 7170"/>
                <a:gd name="T117" fmla="*/ T116 w 3300"/>
                <a:gd name="T118" fmla="+- 0 12478 10756"/>
                <a:gd name="T119" fmla="*/ 12478 h 3300"/>
                <a:gd name="T120" fmla="+- 0 7184 7170"/>
                <a:gd name="T121" fmla="*/ T120 w 3300"/>
                <a:gd name="T122" fmla="+- 0 12623 10756"/>
                <a:gd name="T123" fmla="*/ 12623 h 3300"/>
                <a:gd name="T124" fmla="+- 0 7397 7170"/>
                <a:gd name="T125" fmla="*/ T124 w 3300"/>
                <a:gd name="T126" fmla="+- 0 12533 10756"/>
                <a:gd name="T127" fmla="*/ 12533 h 3300"/>
                <a:gd name="T128" fmla="+- 0 10423 7170"/>
                <a:gd name="T129" fmla="*/ T128 w 3300"/>
                <a:gd name="T130" fmla="+- 0 12798 10756"/>
                <a:gd name="T131" fmla="*/ 12798 h 3300"/>
                <a:gd name="T132" fmla="+- 0 7236 7170"/>
                <a:gd name="T133" fmla="*/ T132 w 3300"/>
                <a:gd name="T134" fmla="+- 0 12870 10756"/>
                <a:gd name="T135" fmla="*/ 12870 h 3300"/>
                <a:gd name="T136" fmla="+- 0 7449 7170"/>
                <a:gd name="T137" fmla="*/ T136 w 3300"/>
                <a:gd name="T138" fmla="+- 0 12808 10756"/>
                <a:gd name="T139" fmla="*/ 12808 h 3300"/>
                <a:gd name="T140" fmla="+- 0 10316 7170"/>
                <a:gd name="T141" fmla="*/ T140 w 3300"/>
                <a:gd name="T142" fmla="+- 0 13104 10756"/>
                <a:gd name="T143" fmla="*/ 13104 h 3300"/>
                <a:gd name="T144" fmla="+- 0 7875 7170"/>
                <a:gd name="T145" fmla="*/ T144 w 3300"/>
                <a:gd name="T146" fmla="+- 0 13759 10756"/>
                <a:gd name="T147" fmla="*/ 13759 h 3300"/>
                <a:gd name="T148" fmla="+- 0 8053 7170"/>
                <a:gd name="T149" fmla="*/ T148 w 3300"/>
                <a:gd name="T150" fmla="+- 0 13612 10756"/>
                <a:gd name="T151" fmla="*/ 13612 h 3300"/>
                <a:gd name="T152" fmla="+- 0 7733 7170"/>
                <a:gd name="T153" fmla="*/ T152 w 3300"/>
                <a:gd name="T154" fmla="+- 0 13648 10756"/>
                <a:gd name="T155" fmla="*/ 13648 h 3300"/>
                <a:gd name="T156" fmla="+- 0 7650 7170"/>
                <a:gd name="T157" fmla="*/ T156 w 3300"/>
                <a:gd name="T158" fmla="+- 0 13227 10756"/>
                <a:gd name="T159" fmla="*/ 13227 h 3300"/>
                <a:gd name="T160" fmla="+- 0 7707 7170"/>
                <a:gd name="T161" fmla="*/ T160 w 3300"/>
                <a:gd name="T162" fmla="+- 0 13301 10756"/>
                <a:gd name="T163" fmla="*/ 13301 h 3300"/>
                <a:gd name="T164" fmla="+- 0 7357 7170"/>
                <a:gd name="T165" fmla="*/ T164 w 3300"/>
                <a:gd name="T166" fmla="+- 0 13170 10756"/>
                <a:gd name="T167" fmla="*/ 13170 h 3300"/>
                <a:gd name="T168" fmla="+- 0 7526 7170"/>
                <a:gd name="T169" fmla="*/ T168 w 3300"/>
                <a:gd name="T170" fmla="+- 0 13011 10756"/>
                <a:gd name="T171" fmla="*/ 13011 h 3300"/>
                <a:gd name="T172" fmla="+- 0 9550 7170"/>
                <a:gd name="T173" fmla="*/ T172 w 3300"/>
                <a:gd name="T174" fmla="+- 0 13886 10756"/>
                <a:gd name="T175" fmla="*/ 13886 h 3300"/>
                <a:gd name="T176" fmla="+- 0 9690 7170"/>
                <a:gd name="T177" fmla="*/ T176 w 3300"/>
                <a:gd name="T178" fmla="+- 0 13539 10756"/>
                <a:gd name="T179" fmla="*/ 13539 h 3300"/>
                <a:gd name="T180" fmla="+- 0 9881 7170"/>
                <a:gd name="T181" fmla="*/ T180 w 3300"/>
                <a:gd name="T182" fmla="+- 0 13670 10756"/>
                <a:gd name="T183" fmla="*/ 13670 h 3300"/>
                <a:gd name="T184" fmla="+- 0 9987 7170"/>
                <a:gd name="T185" fmla="*/ T184 w 3300"/>
                <a:gd name="T186" fmla="+- 0 13573 10756"/>
                <a:gd name="T187" fmla="*/ 13573 h 3300"/>
                <a:gd name="T188" fmla="+- 0 10042 7170"/>
                <a:gd name="T189" fmla="*/ T188 w 3300"/>
                <a:gd name="T190" fmla="+- 0 13147 10756"/>
                <a:gd name="T191" fmla="*/ 13147 h 3300"/>
                <a:gd name="T192" fmla="+- 0 10231 7170"/>
                <a:gd name="T193" fmla="*/ T192 w 3300"/>
                <a:gd name="T194" fmla="+- 0 13262 10756"/>
                <a:gd name="T195" fmla="*/ 13262 h 3300"/>
                <a:gd name="T196" fmla="+- 0 8223 7170"/>
                <a:gd name="T197" fmla="*/ T196 w 3300"/>
                <a:gd name="T198" fmla="+- 0 13945 10756"/>
                <a:gd name="T199" fmla="*/ 13945 h 3300"/>
                <a:gd name="T200" fmla="+- 0 9309 7170"/>
                <a:gd name="T201" fmla="*/ T200 w 3300"/>
                <a:gd name="T202" fmla="+- 0 13749 10756"/>
                <a:gd name="T203" fmla="*/ 13749 h 3300"/>
                <a:gd name="T204" fmla="+- 0 9317 7170"/>
                <a:gd name="T205" fmla="*/ T204 w 3300"/>
                <a:gd name="T206" fmla="+- 0 13980 10756"/>
                <a:gd name="T207" fmla="*/ 13980 h 3300"/>
                <a:gd name="T208" fmla="+- 0 8464 7170"/>
                <a:gd name="T209" fmla="*/ T208 w 3300"/>
                <a:gd name="T210" fmla="+- 0 14018 10756"/>
                <a:gd name="T211" fmla="*/ 14018 h 3300"/>
                <a:gd name="T212" fmla="+- 0 8451 7170"/>
                <a:gd name="T213" fmla="*/ T212 w 3300"/>
                <a:gd name="T214" fmla="+- 0 13787 10756"/>
                <a:gd name="T215" fmla="*/ 13787 h 3300"/>
                <a:gd name="T216" fmla="+- 0 9000 7170"/>
                <a:gd name="T217" fmla="*/ T216 w 3300"/>
                <a:gd name="T218" fmla="+- 0 14046 10756"/>
                <a:gd name="T219" fmla="*/ 14046 h 3300"/>
                <a:gd name="T220" fmla="+- 0 8713 7170"/>
                <a:gd name="T221" fmla="*/ T220 w 3300"/>
                <a:gd name="T222" fmla="+- 0 14053 10756"/>
                <a:gd name="T223" fmla="*/ 14053 h 3300"/>
                <a:gd name="T224" fmla="+- 0 8727 7170"/>
                <a:gd name="T225" fmla="*/ T224 w 3300"/>
                <a:gd name="T226" fmla="+- 0 13832 10756"/>
                <a:gd name="T227" fmla="*/ 13832 h 33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3300" h="3300">
                  <a:moveTo>
                    <a:pt x="1650" y="0"/>
                  </a:moveTo>
                  <a:lnTo>
                    <a:pt x="1647" y="0"/>
                  </a:lnTo>
                  <a:lnTo>
                    <a:pt x="1647" y="222"/>
                  </a:lnTo>
                  <a:lnTo>
                    <a:pt x="1650" y="222"/>
                  </a:lnTo>
                  <a:lnTo>
                    <a:pt x="1681" y="222"/>
                  </a:lnTo>
                  <a:lnTo>
                    <a:pt x="1711" y="223"/>
                  </a:lnTo>
                  <a:lnTo>
                    <a:pt x="1742" y="225"/>
                  </a:lnTo>
                  <a:lnTo>
                    <a:pt x="1772" y="227"/>
                  </a:lnTo>
                  <a:lnTo>
                    <a:pt x="1791" y="6"/>
                  </a:lnTo>
                  <a:lnTo>
                    <a:pt x="1756" y="4"/>
                  </a:lnTo>
                  <a:lnTo>
                    <a:pt x="1720" y="2"/>
                  </a:lnTo>
                  <a:lnTo>
                    <a:pt x="1685" y="1"/>
                  </a:lnTo>
                  <a:lnTo>
                    <a:pt x="1650" y="0"/>
                  </a:lnTo>
                  <a:close/>
                  <a:moveTo>
                    <a:pt x="1503" y="7"/>
                  </a:moveTo>
                  <a:lnTo>
                    <a:pt x="1468" y="10"/>
                  </a:lnTo>
                  <a:lnTo>
                    <a:pt x="1432" y="15"/>
                  </a:lnTo>
                  <a:lnTo>
                    <a:pt x="1396" y="20"/>
                  </a:lnTo>
                  <a:lnTo>
                    <a:pt x="1361" y="26"/>
                  </a:lnTo>
                  <a:lnTo>
                    <a:pt x="1399" y="244"/>
                  </a:lnTo>
                  <a:lnTo>
                    <a:pt x="1430" y="239"/>
                  </a:lnTo>
                  <a:lnTo>
                    <a:pt x="1461" y="234"/>
                  </a:lnTo>
                  <a:lnTo>
                    <a:pt x="1492" y="231"/>
                  </a:lnTo>
                  <a:lnTo>
                    <a:pt x="1523" y="227"/>
                  </a:lnTo>
                  <a:lnTo>
                    <a:pt x="1503" y="7"/>
                  </a:lnTo>
                  <a:close/>
                  <a:moveTo>
                    <a:pt x="1933" y="25"/>
                  </a:moveTo>
                  <a:lnTo>
                    <a:pt x="1896" y="243"/>
                  </a:lnTo>
                  <a:lnTo>
                    <a:pt x="1926" y="249"/>
                  </a:lnTo>
                  <a:lnTo>
                    <a:pt x="1957" y="255"/>
                  </a:lnTo>
                  <a:lnTo>
                    <a:pt x="1987" y="262"/>
                  </a:lnTo>
                  <a:lnTo>
                    <a:pt x="2017" y="270"/>
                  </a:lnTo>
                  <a:lnTo>
                    <a:pt x="2074" y="55"/>
                  </a:lnTo>
                  <a:lnTo>
                    <a:pt x="2039" y="47"/>
                  </a:lnTo>
                  <a:lnTo>
                    <a:pt x="2004" y="39"/>
                  </a:lnTo>
                  <a:lnTo>
                    <a:pt x="1969" y="31"/>
                  </a:lnTo>
                  <a:lnTo>
                    <a:pt x="1933" y="25"/>
                  </a:lnTo>
                  <a:close/>
                  <a:moveTo>
                    <a:pt x="1220" y="57"/>
                  </a:moveTo>
                  <a:lnTo>
                    <a:pt x="1186" y="67"/>
                  </a:lnTo>
                  <a:lnTo>
                    <a:pt x="1151" y="77"/>
                  </a:lnTo>
                  <a:lnTo>
                    <a:pt x="1117" y="89"/>
                  </a:lnTo>
                  <a:lnTo>
                    <a:pt x="1083" y="100"/>
                  </a:lnTo>
                  <a:lnTo>
                    <a:pt x="1159" y="308"/>
                  </a:lnTo>
                  <a:lnTo>
                    <a:pt x="1188" y="298"/>
                  </a:lnTo>
                  <a:lnTo>
                    <a:pt x="1218" y="288"/>
                  </a:lnTo>
                  <a:lnTo>
                    <a:pt x="1248" y="279"/>
                  </a:lnTo>
                  <a:lnTo>
                    <a:pt x="1278" y="271"/>
                  </a:lnTo>
                  <a:lnTo>
                    <a:pt x="1220" y="57"/>
                  </a:lnTo>
                  <a:close/>
                  <a:moveTo>
                    <a:pt x="2211" y="98"/>
                  </a:moveTo>
                  <a:lnTo>
                    <a:pt x="2136" y="307"/>
                  </a:lnTo>
                  <a:lnTo>
                    <a:pt x="2165" y="318"/>
                  </a:lnTo>
                  <a:lnTo>
                    <a:pt x="2194" y="329"/>
                  </a:lnTo>
                  <a:lnTo>
                    <a:pt x="2223" y="341"/>
                  </a:lnTo>
                  <a:lnTo>
                    <a:pt x="2251" y="354"/>
                  </a:lnTo>
                  <a:lnTo>
                    <a:pt x="2345" y="153"/>
                  </a:lnTo>
                  <a:lnTo>
                    <a:pt x="2312" y="139"/>
                  </a:lnTo>
                  <a:lnTo>
                    <a:pt x="2279" y="124"/>
                  </a:lnTo>
                  <a:lnTo>
                    <a:pt x="2245" y="111"/>
                  </a:lnTo>
                  <a:lnTo>
                    <a:pt x="2211" y="98"/>
                  </a:lnTo>
                  <a:close/>
                  <a:moveTo>
                    <a:pt x="297" y="706"/>
                  </a:moveTo>
                  <a:lnTo>
                    <a:pt x="277" y="735"/>
                  </a:lnTo>
                  <a:lnTo>
                    <a:pt x="257" y="766"/>
                  </a:lnTo>
                  <a:lnTo>
                    <a:pt x="238" y="796"/>
                  </a:lnTo>
                  <a:lnTo>
                    <a:pt x="220" y="827"/>
                  </a:lnTo>
                  <a:lnTo>
                    <a:pt x="412" y="938"/>
                  </a:lnTo>
                  <a:lnTo>
                    <a:pt x="428" y="911"/>
                  </a:lnTo>
                  <a:lnTo>
                    <a:pt x="444" y="884"/>
                  </a:lnTo>
                  <a:lnTo>
                    <a:pt x="461" y="858"/>
                  </a:lnTo>
                  <a:lnTo>
                    <a:pt x="479" y="833"/>
                  </a:lnTo>
                  <a:lnTo>
                    <a:pt x="297" y="706"/>
                  </a:lnTo>
                  <a:close/>
                  <a:moveTo>
                    <a:pt x="482" y="485"/>
                  </a:moveTo>
                  <a:lnTo>
                    <a:pt x="457" y="511"/>
                  </a:lnTo>
                  <a:lnTo>
                    <a:pt x="432" y="538"/>
                  </a:lnTo>
                  <a:lnTo>
                    <a:pt x="408" y="564"/>
                  </a:lnTo>
                  <a:lnTo>
                    <a:pt x="385" y="591"/>
                  </a:lnTo>
                  <a:lnTo>
                    <a:pt x="554" y="734"/>
                  </a:lnTo>
                  <a:lnTo>
                    <a:pt x="575" y="710"/>
                  </a:lnTo>
                  <a:lnTo>
                    <a:pt x="596" y="687"/>
                  </a:lnTo>
                  <a:lnTo>
                    <a:pt x="617" y="664"/>
                  </a:lnTo>
                  <a:lnTo>
                    <a:pt x="639" y="642"/>
                  </a:lnTo>
                  <a:lnTo>
                    <a:pt x="482" y="485"/>
                  </a:lnTo>
                  <a:close/>
                  <a:moveTo>
                    <a:pt x="702" y="300"/>
                  </a:moveTo>
                  <a:lnTo>
                    <a:pt x="672" y="321"/>
                  </a:lnTo>
                  <a:lnTo>
                    <a:pt x="644" y="343"/>
                  </a:lnTo>
                  <a:lnTo>
                    <a:pt x="615" y="365"/>
                  </a:lnTo>
                  <a:lnTo>
                    <a:pt x="588" y="388"/>
                  </a:lnTo>
                  <a:lnTo>
                    <a:pt x="730" y="557"/>
                  </a:lnTo>
                  <a:lnTo>
                    <a:pt x="754" y="538"/>
                  </a:lnTo>
                  <a:lnTo>
                    <a:pt x="779" y="518"/>
                  </a:lnTo>
                  <a:lnTo>
                    <a:pt x="804" y="499"/>
                  </a:lnTo>
                  <a:lnTo>
                    <a:pt x="829" y="481"/>
                  </a:lnTo>
                  <a:lnTo>
                    <a:pt x="702" y="300"/>
                  </a:lnTo>
                  <a:close/>
                  <a:moveTo>
                    <a:pt x="950" y="156"/>
                  </a:moveTo>
                  <a:lnTo>
                    <a:pt x="918" y="171"/>
                  </a:lnTo>
                  <a:lnTo>
                    <a:pt x="886" y="188"/>
                  </a:lnTo>
                  <a:lnTo>
                    <a:pt x="854" y="205"/>
                  </a:lnTo>
                  <a:lnTo>
                    <a:pt x="823" y="223"/>
                  </a:lnTo>
                  <a:lnTo>
                    <a:pt x="934" y="414"/>
                  </a:lnTo>
                  <a:lnTo>
                    <a:pt x="961" y="399"/>
                  </a:lnTo>
                  <a:lnTo>
                    <a:pt x="989" y="384"/>
                  </a:lnTo>
                  <a:lnTo>
                    <a:pt x="1016" y="370"/>
                  </a:lnTo>
                  <a:lnTo>
                    <a:pt x="1044" y="356"/>
                  </a:lnTo>
                  <a:lnTo>
                    <a:pt x="950" y="156"/>
                  </a:lnTo>
                  <a:close/>
                  <a:moveTo>
                    <a:pt x="3077" y="822"/>
                  </a:moveTo>
                  <a:lnTo>
                    <a:pt x="2886" y="934"/>
                  </a:lnTo>
                  <a:lnTo>
                    <a:pt x="2901" y="961"/>
                  </a:lnTo>
                  <a:lnTo>
                    <a:pt x="2916" y="988"/>
                  </a:lnTo>
                  <a:lnTo>
                    <a:pt x="2930" y="1016"/>
                  </a:lnTo>
                  <a:lnTo>
                    <a:pt x="2944" y="1044"/>
                  </a:lnTo>
                  <a:lnTo>
                    <a:pt x="3144" y="950"/>
                  </a:lnTo>
                  <a:lnTo>
                    <a:pt x="3128" y="917"/>
                  </a:lnTo>
                  <a:lnTo>
                    <a:pt x="3112" y="885"/>
                  </a:lnTo>
                  <a:lnTo>
                    <a:pt x="3095" y="853"/>
                  </a:lnTo>
                  <a:lnTo>
                    <a:pt x="3077" y="822"/>
                  </a:lnTo>
                  <a:close/>
                  <a:moveTo>
                    <a:pt x="2912" y="587"/>
                  </a:moveTo>
                  <a:lnTo>
                    <a:pt x="2742" y="730"/>
                  </a:lnTo>
                  <a:lnTo>
                    <a:pt x="2762" y="754"/>
                  </a:lnTo>
                  <a:lnTo>
                    <a:pt x="2782" y="779"/>
                  </a:lnTo>
                  <a:lnTo>
                    <a:pt x="2800" y="803"/>
                  </a:lnTo>
                  <a:lnTo>
                    <a:pt x="2819" y="829"/>
                  </a:lnTo>
                  <a:lnTo>
                    <a:pt x="3000" y="701"/>
                  </a:lnTo>
                  <a:lnTo>
                    <a:pt x="2979" y="672"/>
                  </a:lnTo>
                  <a:lnTo>
                    <a:pt x="2957" y="643"/>
                  </a:lnTo>
                  <a:lnTo>
                    <a:pt x="2935" y="615"/>
                  </a:lnTo>
                  <a:lnTo>
                    <a:pt x="2912" y="587"/>
                  </a:lnTo>
                  <a:close/>
                  <a:moveTo>
                    <a:pt x="2708" y="384"/>
                  </a:moveTo>
                  <a:lnTo>
                    <a:pt x="2566" y="554"/>
                  </a:lnTo>
                  <a:lnTo>
                    <a:pt x="2590" y="574"/>
                  </a:lnTo>
                  <a:lnTo>
                    <a:pt x="2613" y="595"/>
                  </a:lnTo>
                  <a:lnTo>
                    <a:pt x="2636" y="617"/>
                  </a:lnTo>
                  <a:lnTo>
                    <a:pt x="2658" y="638"/>
                  </a:lnTo>
                  <a:lnTo>
                    <a:pt x="2814" y="481"/>
                  </a:lnTo>
                  <a:lnTo>
                    <a:pt x="2789" y="456"/>
                  </a:lnTo>
                  <a:lnTo>
                    <a:pt x="2762" y="432"/>
                  </a:lnTo>
                  <a:lnTo>
                    <a:pt x="2735" y="408"/>
                  </a:lnTo>
                  <a:lnTo>
                    <a:pt x="2708" y="384"/>
                  </a:lnTo>
                  <a:close/>
                  <a:moveTo>
                    <a:pt x="2472" y="220"/>
                  </a:moveTo>
                  <a:lnTo>
                    <a:pt x="2362" y="412"/>
                  </a:lnTo>
                  <a:lnTo>
                    <a:pt x="2389" y="427"/>
                  </a:lnTo>
                  <a:lnTo>
                    <a:pt x="2415" y="444"/>
                  </a:lnTo>
                  <a:lnTo>
                    <a:pt x="2441" y="461"/>
                  </a:lnTo>
                  <a:lnTo>
                    <a:pt x="2467" y="478"/>
                  </a:lnTo>
                  <a:lnTo>
                    <a:pt x="2594" y="297"/>
                  </a:lnTo>
                  <a:lnTo>
                    <a:pt x="2564" y="277"/>
                  </a:lnTo>
                  <a:lnTo>
                    <a:pt x="2534" y="257"/>
                  </a:lnTo>
                  <a:lnTo>
                    <a:pt x="2503" y="238"/>
                  </a:lnTo>
                  <a:lnTo>
                    <a:pt x="2472" y="220"/>
                  </a:lnTo>
                  <a:close/>
                  <a:moveTo>
                    <a:pt x="153" y="955"/>
                  </a:moveTo>
                  <a:lnTo>
                    <a:pt x="139" y="988"/>
                  </a:lnTo>
                  <a:lnTo>
                    <a:pt x="124" y="1021"/>
                  </a:lnTo>
                  <a:lnTo>
                    <a:pt x="111" y="1054"/>
                  </a:lnTo>
                  <a:lnTo>
                    <a:pt x="98" y="1088"/>
                  </a:lnTo>
                  <a:lnTo>
                    <a:pt x="307" y="1163"/>
                  </a:lnTo>
                  <a:lnTo>
                    <a:pt x="318" y="1134"/>
                  </a:lnTo>
                  <a:lnTo>
                    <a:pt x="329" y="1105"/>
                  </a:lnTo>
                  <a:lnTo>
                    <a:pt x="341" y="1077"/>
                  </a:lnTo>
                  <a:lnTo>
                    <a:pt x="354" y="1048"/>
                  </a:lnTo>
                  <a:lnTo>
                    <a:pt x="153" y="955"/>
                  </a:lnTo>
                  <a:close/>
                  <a:moveTo>
                    <a:pt x="3200" y="1082"/>
                  </a:moveTo>
                  <a:lnTo>
                    <a:pt x="2992" y="1159"/>
                  </a:lnTo>
                  <a:lnTo>
                    <a:pt x="3002" y="1188"/>
                  </a:lnTo>
                  <a:lnTo>
                    <a:pt x="3012" y="1218"/>
                  </a:lnTo>
                  <a:lnTo>
                    <a:pt x="3021" y="1247"/>
                  </a:lnTo>
                  <a:lnTo>
                    <a:pt x="3029" y="1277"/>
                  </a:lnTo>
                  <a:lnTo>
                    <a:pt x="3243" y="1220"/>
                  </a:lnTo>
                  <a:lnTo>
                    <a:pt x="3233" y="1185"/>
                  </a:lnTo>
                  <a:lnTo>
                    <a:pt x="3223" y="1151"/>
                  </a:lnTo>
                  <a:lnTo>
                    <a:pt x="3212" y="1116"/>
                  </a:lnTo>
                  <a:lnTo>
                    <a:pt x="3200" y="1082"/>
                  </a:lnTo>
                  <a:close/>
                  <a:moveTo>
                    <a:pt x="55" y="1225"/>
                  </a:moveTo>
                  <a:lnTo>
                    <a:pt x="47" y="1260"/>
                  </a:lnTo>
                  <a:lnTo>
                    <a:pt x="38" y="1295"/>
                  </a:lnTo>
                  <a:lnTo>
                    <a:pt x="31" y="1331"/>
                  </a:lnTo>
                  <a:lnTo>
                    <a:pt x="25" y="1366"/>
                  </a:lnTo>
                  <a:lnTo>
                    <a:pt x="243" y="1404"/>
                  </a:lnTo>
                  <a:lnTo>
                    <a:pt x="248" y="1373"/>
                  </a:lnTo>
                  <a:lnTo>
                    <a:pt x="255" y="1343"/>
                  </a:lnTo>
                  <a:lnTo>
                    <a:pt x="262" y="1312"/>
                  </a:lnTo>
                  <a:lnTo>
                    <a:pt x="269" y="1282"/>
                  </a:lnTo>
                  <a:lnTo>
                    <a:pt x="55" y="1225"/>
                  </a:lnTo>
                  <a:close/>
                  <a:moveTo>
                    <a:pt x="3274" y="1360"/>
                  </a:moveTo>
                  <a:lnTo>
                    <a:pt x="3056" y="1399"/>
                  </a:lnTo>
                  <a:lnTo>
                    <a:pt x="3061" y="1430"/>
                  </a:lnTo>
                  <a:lnTo>
                    <a:pt x="3066" y="1460"/>
                  </a:lnTo>
                  <a:lnTo>
                    <a:pt x="3070" y="1491"/>
                  </a:lnTo>
                  <a:lnTo>
                    <a:pt x="3073" y="1522"/>
                  </a:lnTo>
                  <a:lnTo>
                    <a:pt x="3293" y="1503"/>
                  </a:lnTo>
                  <a:lnTo>
                    <a:pt x="3290" y="1467"/>
                  </a:lnTo>
                  <a:lnTo>
                    <a:pt x="3285" y="1431"/>
                  </a:lnTo>
                  <a:lnTo>
                    <a:pt x="3280" y="1396"/>
                  </a:lnTo>
                  <a:lnTo>
                    <a:pt x="3274" y="1360"/>
                  </a:lnTo>
                  <a:close/>
                  <a:moveTo>
                    <a:pt x="6" y="1509"/>
                  </a:moveTo>
                  <a:lnTo>
                    <a:pt x="4" y="1544"/>
                  </a:lnTo>
                  <a:lnTo>
                    <a:pt x="2" y="1579"/>
                  </a:lnTo>
                  <a:lnTo>
                    <a:pt x="1" y="1615"/>
                  </a:lnTo>
                  <a:lnTo>
                    <a:pt x="0" y="1652"/>
                  </a:lnTo>
                  <a:lnTo>
                    <a:pt x="222" y="1652"/>
                  </a:lnTo>
                  <a:lnTo>
                    <a:pt x="222" y="1620"/>
                  </a:lnTo>
                  <a:lnTo>
                    <a:pt x="223" y="1589"/>
                  </a:lnTo>
                  <a:lnTo>
                    <a:pt x="225" y="1558"/>
                  </a:lnTo>
                  <a:lnTo>
                    <a:pt x="227" y="1527"/>
                  </a:lnTo>
                  <a:lnTo>
                    <a:pt x="6" y="1509"/>
                  </a:lnTo>
                  <a:close/>
                  <a:moveTo>
                    <a:pt x="3300" y="1647"/>
                  </a:moveTo>
                  <a:lnTo>
                    <a:pt x="3078" y="1647"/>
                  </a:lnTo>
                  <a:lnTo>
                    <a:pt x="3078" y="1650"/>
                  </a:lnTo>
                  <a:lnTo>
                    <a:pt x="3078" y="1682"/>
                  </a:lnTo>
                  <a:lnTo>
                    <a:pt x="3077" y="1713"/>
                  </a:lnTo>
                  <a:lnTo>
                    <a:pt x="3075" y="1744"/>
                  </a:lnTo>
                  <a:lnTo>
                    <a:pt x="3073" y="1775"/>
                  </a:lnTo>
                  <a:lnTo>
                    <a:pt x="3294" y="1794"/>
                  </a:lnTo>
                  <a:lnTo>
                    <a:pt x="3296" y="1758"/>
                  </a:lnTo>
                  <a:lnTo>
                    <a:pt x="3298" y="1722"/>
                  </a:lnTo>
                  <a:lnTo>
                    <a:pt x="3299" y="1686"/>
                  </a:lnTo>
                  <a:lnTo>
                    <a:pt x="3300" y="1650"/>
                  </a:lnTo>
                  <a:lnTo>
                    <a:pt x="3300" y="1647"/>
                  </a:lnTo>
                  <a:close/>
                  <a:moveTo>
                    <a:pt x="227" y="1777"/>
                  </a:moveTo>
                  <a:lnTo>
                    <a:pt x="6" y="1796"/>
                  </a:lnTo>
                  <a:lnTo>
                    <a:pt x="10" y="1832"/>
                  </a:lnTo>
                  <a:lnTo>
                    <a:pt x="14" y="1867"/>
                  </a:lnTo>
                  <a:lnTo>
                    <a:pt x="19" y="1903"/>
                  </a:lnTo>
                  <a:lnTo>
                    <a:pt x="25" y="1939"/>
                  </a:lnTo>
                  <a:lnTo>
                    <a:pt x="243" y="1900"/>
                  </a:lnTo>
                  <a:lnTo>
                    <a:pt x="238" y="1869"/>
                  </a:lnTo>
                  <a:lnTo>
                    <a:pt x="234" y="1839"/>
                  </a:lnTo>
                  <a:lnTo>
                    <a:pt x="230" y="1808"/>
                  </a:lnTo>
                  <a:lnTo>
                    <a:pt x="227" y="1777"/>
                  </a:lnTo>
                  <a:close/>
                  <a:moveTo>
                    <a:pt x="3057" y="1898"/>
                  </a:moveTo>
                  <a:lnTo>
                    <a:pt x="3051" y="1929"/>
                  </a:lnTo>
                  <a:lnTo>
                    <a:pt x="3045" y="1960"/>
                  </a:lnTo>
                  <a:lnTo>
                    <a:pt x="3038" y="1990"/>
                  </a:lnTo>
                  <a:lnTo>
                    <a:pt x="3030" y="2020"/>
                  </a:lnTo>
                  <a:lnTo>
                    <a:pt x="3244" y="2077"/>
                  </a:lnTo>
                  <a:lnTo>
                    <a:pt x="3253" y="2042"/>
                  </a:lnTo>
                  <a:lnTo>
                    <a:pt x="3261" y="2007"/>
                  </a:lnTo>
                  <a:lnTo>
                    <a:pt x="3269" y="1972"/>
                  </a:lnTo>
                  <a:lnTo>
                    <a:pt x="3275" y="1937"/>
                  </a:lnTo>
                  <a:lnTo>
                    <a:pt x="3057" y="1898"/>
                  </a:lnTo>
                  <a:close/>
                  <a:moveTo>
                    <a:pt x="270" y="2022"/>
                  </a:moveTo>
                  <a:lnTo>
                    <a:pt x="56" y="2079"/>
                  </a:lnTo>
                  <a:lnTo>
                    <a:pt x="66" y="2114"/>
                  </a:lnTo>
                  <a:lnTo>
                    <a:pt x="77" y="2148"/>
                  </a:lnTo>
                  <a:lnTo>
                    <a:pt x="88" y="2182"/>
                  </a:lnTo>
                  <a:lnTo>
                    <a:pt x="100" y="2216"/>
                  </a:lnTo>
                  <a:lnTo>
                    <a:pt x="308" y="2140"/>
                  </a:lnTo>
                  <a:lnTo>
                    <a:pt x="297" y="2111"/>
                  </a:lnTo>
                  <a:lnTo>
                    <a:pt x="288" y="2081"/>
                  </a:lnTo>
                  <a:lnTo>
                    <a:pt x="279" y="2052"/>
                  </a:lnTo>
                  <a:lnTo>
                    <a:pt x="270" y="2022"/>
                  </a:lnTo>
                  <a:close/>
                  <a:moveTo>
                    <a:pt x="2993" y="2139"/>
                  </a:moveTo>
                  <a:lnTo>
                    <a:pt x="2982" y="2168"/>
                  </a:lnTo>
                  <a:lnTo>
                    <a:pt x="2970" y="2197"/>
                  </a:lnTo>
                  <a:lnTo>
                    <a:pt x="2958" y="2226"/>
                  </a:lnTo>
                  <a:lnTo>
                    <a:pt x="2945" y="2254"/>
                  </a:lnTo>
                  <a:lnTo>
                    <a:pt x="3146" y="2348"/>
                  </a:lnTo>
                  <a:lnTo>
                    <a:pt x="3161" y="2315"/>
                  </a:lnTo>
                  <a:lnTo>
                    <a:pt x="3175" y="2282"/>
                  </a:lnTo>
                  <a:lnTo>
                    <a:pt x="3188" y="2248"/>
                  </a:lnTo>
                  <a:lnTo>
                    <a:pt x="3201" y="2215"/>
                  </a:lnTo>
                  <a:lnTo>
                    <a:pt x="2993" y="2139"/>
                  </a:lnTo>
                  <a:close/>
                  <a:moveTo>
                    <a:pt x="832" y="2821"/>
                  </a:moveTo>
                  <a:lnTo>
                    <a:pt x="705" y="3003"/>
                  </a:lnTo>
                  <a:lnTo>
                    <a:pt x="734" y="3023"/>
                  </a:lnTo>
                  <a:lnTo>
                    <a:pt x="764" y="3043"/>
                  </a:lnTo>
                  <a:lnTo>
                    <a:pt x="795" y="3062"/>
                  </a:lnTo>
                  <a:lnTo>
                    <a:pt x="826" y="3080"/>
                  </a:lnTo>
                  <a:lnTo>
                    <a:pt x="937" y="2888"/>
                  </a:lnTo>
                  <a:lnTo>
                    <a:pt x="910" y="2872"/>
                  </a:lnTo>
                  <a:lnTo>
                    <a:pt x="883" y="2856"/>
                  </a:lnTo>
                  <a:lnTo>
                    <a:pt x="857" y="2839"/>
                  </a:lnTo>
                  <a:lnTo>
                    <a:pt x="832" y="2821"/>
                  </a:lnTo>
                  <a:close/>
                  <a:moveTo>
                    <a:pt x="641" y="2661"/>
                  </a:moveTo>
                  <a:lnTo>
                    <a:pt x="484" y="2818"/>
                  </a:lnTo>
                  <a:lnTo>
                    <a:pt x="510" y="2843"/>
                  </a:lnTo>
                  <a:lnTo>
                    <a:pt x="536" y="2868"/>
                  </a:lnTo>
                  <a:lnTo>
                    <a:pt x="563" y="2892"/>
                  </a:lnTo>
                  <a:lnTo>
                    <a:pt x="590" y="2915"/>
                  </a:lnTo>
                  <a:lnTo>
                    <a:pt x="733" y="2745"/>
                  </a:lnTo>
                  <a:lnTo>
                    <a:pt x="709" y="2725"/>
                  </a:lnTo>
                  <a:lnTo>
                    <a:pt x="686" y="2704"/>
                  </a:lnTo>
                  <a:lnTo>
                    <a:pt x="663" y="2683"/>
                  </a:lnTo>
                  <a:lnTo>
                    <a:pt x="641" y="2661"/>
                  </a:lnTo>
                  <a:close/>
                  <a:moveTo>
                    <a:pt x="480" y="2471"/>
                  </a:moveTo>
                  <a:lnTo>
                    <a:pt x="299" y="2598"/>
                  </a:lnTo>
                  <a:lnTo>
                    <a:pt x="320" y="2627"/>
                  </a:lnTo>
                  <a:lnTo>
                    <a:pt x="342" y="2656"/>
                  </a:lnTo>
                  <a:lnTo>
                    <a:pt x="364" y="2684"/>
                  </a:lnTo>
                  <a:lnTo>
                    <a:pt x="387" y="2712"/>
                  </a:lnTo>
                  <a:lnTo>
                    <a:pt x="556" y="2569"/>
                  </a:lnTo>
                  <a:lnTo>
                    <a:pt x="537" y="2545"/>
                  </a:lnTo>
                  <a:lnTo>
                    <a:pt x="517" y="2521"/>
                  </a:lnTo>
                  <a:lnTo>
                    <a:pt x="499" y="2496"/>
                  </a:lnTo>
                  <a:lnTo>
                    <a:pt x="480" y="2471"/>
                  </a:lnTo>
                  <a:close/>
                  <a:moveTo>
                    <a:pt x="356" y="2255"/>
                  </a:moveTo>
                  <a:lnTo>
                    <a:pt x="155" y="2349"/>
                  </a:lnTo>
                  <a:lnTo>
                    <a:pt x="171" y="2382"/>
                  </a:lnTo>
                  <a:lnTo>
                    <a:pt x="187" y="2414"/>
                  </a:lnTo>
                  <a:lnTo>
                    <a:pt x="204" y="2445"/>
                  </a:lnTo>
                  <a:lnTo>
                    <a:pt x="222" y="2477"/>
                  </a:lnTo>
                  <a:lnTo>
                    <a:pt x="413" y="2366"/>
                  </a:lnTo>
                  <a:lnTo>
                    <a:pt x="398" y="2339"/>
                  </a:lnTo>
                  <a:lnTo>
                    <a:pt x="383" y="2311"/>
                  </a:lnTo>
                  <a:lnTo>
                    <a:pt x="369" y="2283"/>
                  </a:lnTo>
                  <a:lnTo>
                    <a:pt x="356" y="2255"/>
                  </a:lnTo>
                  <a:close/>
                  <a:moveTo>
                    <a:pt x="2365" y="2887"/>
                  </a:moveTo>
                  <a:lnTo>
                    <a:pt x="2338" y="2903"/>
                  </a:lnTo>
                  <a:lnTo>
                    <a:pt x="2310" y="2917"/>
                  </a:lnTo>
                  <a:lnTo>
                    <a:pt x="2282" y="2932"/>
                  </a:lnTo>
                  <a:lnTo>
                    <a:pt x="2254" y="2945"/>
                  </a:lnTo>
                  <a:lnTo>
                    <a:pt x="2348" y="3146"/>
                  </a:lnTo>
                  <a:lnTo>
                    <a:pt x="2380" y="3130"/>
                  </a:lnTo>
                  <a:lnTo>
                    <a:pt x="2413" y="3114"/>
                  </a:lnTo>
                  <a:lnTo>
                    <a:pt x="2444" y="3097"/>
                  </a:lnTo>
                  <a:lnTo>
                    <a:pt x="2476" y="3079"/>
                  </a:lnTo>
                  <a:lnTo>
                    <a:pt x="2365" y="2887"/>
                  </a:lnTo>
                  <a:close/>
                  <a:moveTo>
                    <a:pt x="2568" y="2744"/>
                  </a:moveTo>
                  <a:lnTo>
                    <a:pt x="2544" y="2764"/>
                  </a:lnTo>
                  <a:lnTo>
                    <a:pt x="2520" y="2783"/>
                  </a:lnTo>
                  <a:lnTo>
                    <a:pt x="2495" y="2802"/>
                  </a:lnTo>
                  <a:lnTo>
                    <a:pt x="2470" y="2820"/>
                  </a:lnTo>
                  <a:lnTo>
                    <a:pt x="2597" y="3002"/>
                  </a:lnTo>
                  <a:lnTo>
                    <a:pt x="2626" y="2981"/>
                  </a:lnTo>
                  <a:lnTo>
                    <a:pt x="2655" y="2959"/>
                  </a:lnTo>
                  <a:lnTo>
                    <a:pt x="2683" y="2937"/>
                  </a:lnTo>
                  <a:lnTo>
                    <a:pt x="2711" y="2914"/>
                  </a:lnTo>
                  <a:lnTo>
                    <a:pt x="2568" y="2744"/>
                  </a:lnTo>
                  <a:close/>
                  <a:moveTo>
                    <a:pt x="2744" y="2568"/>
                  </a:moveTo>
                  <a:lnTo>
                    <a:pt x="2724" y="2592"/>
                  </a:lnTo>
                  <a:lnTo>
                    <a:pt x="2703" y="2615"/>
                  </a:lnTo>
                  <a:lnTo>
                    <a:pt x="2682" y="2638"/>
                  </a:lnTo>
                  <a:lnTo>
                    <a:pt x="2660" y="2660"/>
                  </a:lnTo>
                  <a:lnTo>
                    <a:pt x="2817" y="2817"/>
                  </a:lnTo>
                  <a:lnTo>
                    <a:pt x="2842" y="2791"/>
                  </a:lnTo>
                  <a:lnTo>
                    <a:pt x="2867" y="2765"/>
                  </a:lnTo>
                  <a:lnTo>
                    <a:pt x="2891" y="2738"/>
                  </a:lnTo>
                  <a:lnTo>
                    <a:pt x="2914" y="2711"/>
                  </a:lnTo>
                  <a:lnTo>
                    <a:pt x="2744" y="2568"/>
                  </a:lnTo>
                  <a:close/>
                  <a:moveTo>
                    <a:pt x="2887" y="2364"/>
                  </a:moveTo>
                  <a:lnTo>
                    <a:pt x="2872" y="2391"/>
                  </a:lnTo>
                  <a:lnTo>
                    <a:pt x="2855" y="2418"/>
                  </a:lnTo>
                  <a:lnTo>
                    <a:pt x="2838" y="2444"/>
                  </a:lnTo>
                  <a:lnTo>
                    <a:pt x="2820" y="2469"/>
                  </a:lnTo>
                  <a:lnTo>
                    <a:pt x="3002" y="2597"/>
                  </a:lnTo>
                  <a:lnTo>
                    <a:pt x="3022" y="2567"/>
                  </a:lnTo>
                  <a:lnTo>
                    <a:pt x="3042" y="2537"/>
                  </a:lnTo>
                  <a:lnTo>
                    <a:pt x="3061" y="2506"/>
                  </a:lnTo>
                  <a:lnTo>
                    <a:pt x="3079" y="2475"/>
                  </a:lnTo>
                  <a:lnTo>
                    <a:pt x="2887" y="2364"/>
                  </a:lnTo>
                  <a:close/>
                  <a:moveTo>
                    <a:pt x="1047" y="2946"/>
                  </a:moveTo>
                  <a:lnTo>
                    <a:pt x="954" y="3146"/>
                  </a:lnTo>
                  <a:lnTo>
                    <a:pt x="986" y="3161"/>
                  </a:lnTo>
                  <a:lnTo>
                    <a:pt x="1020" y="3175"/>
                  </a:lnTo>
                  <a:lnTo>
                    <a:pt x="1053" y="3189"/>
                  </a:lnTo>
                  <a:lnTo>
                    <a:pt x="1087" y="3202"/>
                  </a:lnTo>
                  <a:lnTo>
                    <a:pt x="1162" y="2993"/>
                  </a:lnTo>
                  <a:lnTo>
                    <a:pt x="1133" y="2982"/>
                  </a:lnTo>
                  <a:lnTo>
                    <a:pt x="1104" y="2971"/>
                  </a:lnTo>
                  <a:lnTo>
                    <a:pt x="1076" y="2959"/>
                  </a:lnTo>
                  <a:lnTo>
                    <a:pt x="1047" y="2946"/>
                  </a:lnTo>
                  <a:close/>
                  <a:moveTo>
                    <a:pt x="2139" y="2993"/>
                  </a:moveTo>
                  <a:lnTo>
                    <a:pt x="2110" y="3003"/>
                  </a:lnTo>
                  <a:lnTo>
                    <a:pt x="2080" y="3013"/>
                  </a:lnTo>
                  <a:lnTo>
                    <a:pt x="2050" y="3022"/>
                  </a:lnTo>
                  <a:lnTo>
                    <a:pt x="2021" y="3030"/>
                  </a:lnTo>
                  <a:lnTo>
                    <a:pt x="2078" y="3244"/>
                  </a:lnTo>
                  <a:lnTo>
                    <a:pt x="2112" y="3234"/>
                  </a:lnTo>
                  <a:lnTo>
                    <a:pt x="2147" y="3224"/>
                  </a:lnTo>
                  <a:lnTo>
                    <a:pt x="2181" y="3213"/>
                  </a:lnTo>
                  <a:lnTo>
                    <a:pt x="2215" y="3201"/>
                  </a:lnTo>
                  <a:lnTo>
                    <a:pt x="2139" y="2993"/>
                  </a:lnTo>
                  <a:close/>
                  <a:moveTo>
                    <a:pt x="1281" y="3031"/>
                  </a:moveTo>
                  <a:lnTo>
                    <a:pt x="1224" y="3245"/>
                  </a:lnTo>
                  <a:lnTo>
                    <a:pt x="1259" y="3254"/>
                  </a:lnTo>
                  <a:lnTo>
                    <a:pt x="1294" y="3262"/>
                  </a:lnTo>
                  <a:lnTo>
                    <a:pt x="1329" y="3269"/>
                  </a:lnTo>
                  <a:lnTo>
                    <a:pt x="1365" y="3276"/>
                  </a:lnTo>
                  <a:lnTo>
                    <a:pt x="1403" y="3057"/>
                  </a:lnTo>
                  <a:lnTo>
                    <a:pt x="1372" y="3052"/>
                  </a:lnTo>
                  <a:lnTo>
                    <a:pt x="1342" y="3045"/>
                  </a:lnTo>
                  <a:lnTo>
                    <a:pt x="1311" y="3038"/>
                  </a:lnTo>
                  <a:lnTo>
                    <a:pt x="1281" y="3031"/>
                  </a:lnTo>
                  <a:close/>
                  <a:moveTo>
                    <a:pt x="1899" y="3057"/>
                  </a:moveTo>
                  <a:lnTo>
                    <a:pt x="1868" y="3062"/>
                  </a:lnTo>
                  <a:lnTo>
                    <a:pt x="1837" y="3067"/>
                  </a:lnTo>
                  <a:lnTo>
                    <a:pt x="1806" y="3070"/>
                  </a:lnTo>
                  <a:lnTo>
                    <a:pt x="1775" y="3073"/>
                  </a:lnTo>
                  <a:lnTo>
                    <a:pt x="1795" y="3294"/>
                  </a:lnTo>
                  <a:lnTo>
                    <a:pt x="1830" y="3290"/>
                  </a:lnTo>
                  <a:lnTo>
                    <a:pt x="1866" y="3286"/>
                  </a:lnTo>
                  <a:lnTo>
                    <a:pt x="1902" y="3281"/>
                  </a:lnTo>
                  <a:lnTo>
                    <a:pt x="1937" y="3275"/>
                  </a:lnTo>
                  <a:lnTo>
                    <a:pt x="1899" y="3057"/>
                  </a:lnTo>
                  <a:close/>
                  <a:moveTo>
                    <a:pt x="1526" y="3073"/>
                  </a:moveTo>
                  <a:lnTo>
                    <a:pt x="1507" y="3294"/>
                  </a:lnTo>
                  <a:lnTo>
                    <a:pt x="1543" y="3297"/>
                  </a:lnTo>
                  <a:lnTo>
                    <a:pt x="1579" y="3299"/>
                  </a:lnTo>
                  <a:lnTo>
                    <a:pt x="1614" y="3300"/>
                  </a:lnTo>
                  <a:lnTo>
                    <a:pt x="1651" y="3300"/>
                  </a:lnTo>
                  <a:lnTo>
                    <a:pt x="1650" y="3079"/>
                  </a:lnTo>
                  <a:lnTo>
                    <a:pt x="1619" y="3078"/>
                  </a:lnTo>
                  <a:lnTo>
                    <a:pt x="1588" y="3077"/>
                  </a:lnTo>
                  <a:lnTo>
                    <a:pt x="1557" y="3076"/>
                  </a:lnTo>
                  <a:lnTo>
                    <a:pt x="1526" y="3073"/>
                  </a:lnTo>
                  <a:close/>
                </a:path>
              </a:pathLst>
            </a:custGeom>
            <a:solidFill>
              <a:srgbClr val="F2F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54"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2" y="11059"/>
              <a:ext cx="160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0" y="13509"/>
              <a:ext cx="393"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2"/>
            <p:cNvSpPr>
              <a:spLocks/>
            </p:cNvSpPr>
            <p:nvPr/>
          </p:nvSpPr>
          <p:spPr bwMode="auto">
            <a:xfrm>
              <a:off x="9786" y="13559"/>
              <a:ext cx="501" cy="455"/>
            </a:xfrm>
            <a:custGeom>
              <a:avLst/>
              <a:gdLst>
                <a:gd name="T0" fmla="+- 0 10123 9787"/>
                <a:gd name="T1" fmla="*/ T0 w 501"/>
                <a:gd name="T2" fmla="+- 0 13647 13560"/>
                <a:gd name="T3" fmla="*/ 13647 h 455"/>
                <a:gd name="T4" fmla="+- 0 10150 9787"/>
                <a:gd name="T5" fmla="*/ T4 w 501"/>
                <a:gd name="T6" fmla="+- 0 13673 13560"/>
                <a:gd name="T7" fmla="*/ 13673 h 455"/>
                <a:gd name="T8" fmla="+- 0 10169 9787"/>
                <a:gd name="T9" fmla="*/ T8 w 501"/>
                <a:gd name="T10" fmla="+- 0 13705 13560"/>
                <a:gd name="T11" fmla="*/ 13705 h 455"/>
                <a:gd name="T12" fmla="+- 0 10254 9787"/>
                <a:gd name="T13" fmla="*/ T12 w 501"/>
                <a:gd name="T14" fmla="+- 0 13633 13560"/>
                <a:gd name="T15" fmla="*/ 13633 h 455"/>
                <a:gd name="T16" fmla="+- 0 10214 9787"/>
                <a:gd name="T17" fmla="*/ T16 w 501"/>
                <a:gd name="T18" fmla="+- 0 13582 13560"/>
                <a:gd name="T19" fmla="*/ 13582 h 455"/>
                <a:gd name="T20" fmla="+- 0 9837 9787"/>
                <a:gd name="T21" fmla="*/ T20 w 501"/>
                <a:gd name="T22" fmla="+- 0 13608 13560"/>
                <a:gd name="T23" fmla="*/ 13608 h 455"/>
                <a:gd name="T24" fmla="+- 0 9804 9787"/>
                <a:gd name="T25" fmla="*/ T24 w 501"/>
                <a:gd name="T26" fmla="+- 0 13665 13560"/>
                <a:gd name="T27" fmla="*/ 13665 h 455"/>
                <a:gd name="T28" fmla="+- 0 9787 9787"/>
                <a:gd name="T29" fmla="*/ T28 w 501"/>
                <a:gd name="T30" fmla="+- 0 13729 13560"/>
                <a:gd name="T31" fmla="*/ 13729 h 455"/>
                <a:gd name="T32" fmla="+- 0 9898 9787"/>
                <a:gd name="T33" fmla="*/ T32 w 501"/>
                <a:gd name="T34" fmla="+- 0 13724 13560"/>
                <a:gd name="T35" fmla="*/ 13724 h 455"/>
                <a:gd name="T36" fmla="+- 0 9913 9787"/>
                <a:gd name="T37" fmla="*/ T36 w 501"/>
                <a:gd name="T38" fmla="+- 0 13690 13560"/>
                <a:gd name="T39" fmla="*/ 13690 h 455"/>
                <a:gd name="T40" fmla="+- 0 9837 9787"/>
                <a:gd name="T41" fmla="*/ T40 w 501"/>
                <a:gd name="T42" fmla="+- 0 13608 13560"/>
                <a:gd name="T43" fmla="*/ 13608 h 455"/>
                <a:gd name="T44" fmla="+- 0 10176 9787"/>
                <a:gd name="T45" fmla="*/ T44 w 501"/>
                <a:gd name="T46" fmla="+- 0 13798 13560"/>
                <a:gd name="T47" fmla="*/ 13798 h 455"/>
                <a:gd name="T48" fmla="+- 0 10162 9787"/>
                <a:gd name="T49" fmla="*/ T48 w 501"/>
                <a:gd name="T50" fmla="+- 0 13833 13560"/>
                <a:gd name="T51" fmla="*/ 13833 h 455"/>
                <a:gd name="T52" fmla="+- 0 10238 9787"/>
                <a:gd name="T53" fmla="*/ T52 w 501"/>
                <a:gd name="T54" fmla="+- 0 13914 13560"/>
                <a:gd name="T55" fmla="*/ 13914 h 455"/>
                <a:gd name="T56" fmla="+- 0 10271 9787"/>
                <a:gd name="T57" fmla="*/ T56 w 501"/>
                <a:gd name="T58" fmla="+- 0 13857 13560"/>
                <a:gd name="T59" fmla="*/ 13857 h 455"/>
                <a:gd name="T60" fmla="+- 0 10288 9787"/>
                <a:gd name="T61" fmla="*/ T60 w 501"/>
                <a:gd name="T62" fmla="+- 0 13793 13560"/>
                <a:gd name="T63" fmla="*/ 13793 h 455"/>
                <a:gd name="T64" fmla="+- 0 9904 9787"/>
                <a:gd name="T65" fmla="*/ T64 w 501"/>
                <a:gd name="T66" fmla="+- 0 13817 13560"/>
                <a:gd name="T67" fmla="*/ 13817 h 455"/>
                <a:gd name="T68" fmla="+- 0 9819 9787"/>
                <a:gd name="T69" fmla="*/ T68 w 501"/>
                <a:gd name="T70" fmla="+- 0 13888 13560"/>
                <a:gd name="T71" fmla="*/ 13888 h 455"/>
                <a:gd name="T72" fmla="+- 0 9859 9787"/>
                <a:gd name="T73" fmla="*/ T72 w 501"/>
                <a:gd name="T74" fmla="+- 0 13940 13560"/>
                <a:gd name="T75" fmla="*/ 13940 h 455"/>
                <a:gd name="T76" fmla="+- 0 9950 9787"/>
                <a:gd name="T77" fmla="*/ T76 w 501"/>
                <a:gd name="T78" fmla="+- 0 13876 13560"/>
                <a:gd name="T79" fmla="*/ 13876 h 455"/>
                <a:gd name="T80" fmla="+- 0 9923 9787"/>
                <a:gd name="T81" fmla="*/ T80 w 501"/>
                <a:gd name="T82" fmla="+- 0 13850 13560"/>
                <a:gd name="T83" fmla="*/ 13850 h 455"/>
                <a:gd name="T84" fmla="+- 0 9904 9787"/>
                <a:gd name="T85" fmla="*/ T84 w 501"/>
                <a:gd name="T86" fmla="+- 0 13817 13560"/>
                <a:gd name="T87" fmla="*/ 13817 h 455"/>
                <a:gd name="T88" fmla="+- 0 10005 9787"/>
                <a:gd name="T89" fmla="*/ T88 w 501"/>
                <a:gd name="T90" fmla="+- 0 14012 13560"/>
                <a:gd name="T91" fmla="*/ 14012 h 455"/>
                <a:gd name="T92" fmla="+- 0 10026 9787"/>
                <a:gd name="T93" fmla="*/ T92 w 501"/>
                <a:gd name="T94" fmla="+- 0 14014 13560"/>
                <a:gd name="T95" fmla="*/ 14014 h 455"/>
                <a:gd name="T96" fmla="+- 0 10060 9787"/>
                <a:gd name="T97" fmla="*/ T96 w 501"/>
                <a:gd name="T98" fmla="+- 0 14013 13560"/>
                <a:gd name="T99" fmla="*/ 14013 h 455"/>
                <a:gd name="T100" fmla="+- 0 10087 9787"/>
                <a:gd name="T101" fmla="*/ T100 w 501"/>
                <a:gd name="T102" fmla="+- 0 14009 13560"/>
                <a:gd name="T103" fmla="*/ 14009 h 455"/>
                <a:gd name="T104" fmla="+- 0 10119 9787"/>
                <a:gd name="T105" fmla="*/ T104 w 501"/>
                <a:gd name="T106" fmla="+- 0 14000 13560"/>
                <a:gd name="T107" fmla="*/ 14000 h 455"/>
                <a:gd name="T108" fmla="+- 0 10098 9787"/>
                <a:gd name="T109" fmla="*/ T108 w 501"/>
                <a:gd name="T110" fmla="+- 0 13906 13560"/>
                <a:gd name="T111" fmla="*/ 13906 h 455"/>
                <a:gd name="T112" fmla="+- 0 10019 9787"/>
                <a:gd name="T113" fmla="*/ T112 w 501"/>
                <a:gd name="T114" fmla="+- 0 13905 13560"/>
                <a:gd name="T115" fmla="*/ 13905 h 455"/>
                <a:gd name="T116" fmla="+- 0 10081 9787"/>
                <a:gd name="T117" fmla="*/ T116 w 501"/>
                <a:gd name="T118" fmla="+- 0 13899 13560"/>
                <a:gd name="T119" fmla="*/ 13899 h 455"/>
                <a:gd name="T120" fmla="+- 0 10044 9787"/>
                <a:gd name="T121" fmla="*/ T120 w 501"/>
                <a:gd name="T122" fmla="+- 0 13906 13560"/>
                <a:gd name="T123" fmla="*/ 13906 h 455"/>
                <a:gd name="T124" fmla="+- 0 10098 9787"/>
                <a:gd name="T125" fmla="*/ T124 w 501"/>
                <a:gd name="T126" fmla="+- 0 13906 13560"/>
                <a:gd name="T127" fmla="*/ 13906 h 4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01" h="455">
                  <a:moveTo>
                    <a:pt x="401" y="0"/>
                  </a:moveTo>
                  <a:lnTo>
                    <a:pt x="336" y="87"/>
                  </a:lnTo>
                  <a:lnTo>
                    <a:pt x="351" y="99"/>
                  </a:lnTo>
                  <a:lnTo>
                    <a:pt x="363" y="113"/>
                  </a:lnTo>
                  <a:lnTo>
                    <a:pt x="374" y="129"/>
                  </a:lnTo>
                  <a:lnTo>
                    <a:pt x="382" y="145"/>
                  </a:lnTo>
                  <a:lnTo>
                    <a:pt x="482" y="103"/>
                  </a:lnTo>
                  <a:lnTo>
                    <a:pt x="467" y="73"/>
                  </a:lnTo>
                  <a:lnTo>
                    <a:pt x="449" y="46"/>
                  </a:lnTo>
                  <a:lnTo>
                    <a:pt x="427" y="22"/>
                  </a:lnTo>
                  <a:lnTo>
                    <a:pt x="401" y="0"/>
                  </a:lnTo>
                  <a:close/>
                  <a:moveTo>
                    <a:pt x="50" y="48"/>
                  </a:moveTo>
                  <a:lnTo>
                    <a:pt x="32" y="75"/>
                  </a:lnTo>
                  <a:lnTo>
                    <a:pt x="17" y="105"/>
                  </a:lnTo>
                  <a:lnTo>
                    <a:pt x="6" y="136"/>
                  </a:lnTo>
                  <a:lnTo>
                    <a:pt x="0" y="169"/>
                  </a:lnTo>
                  <a:lnTo>
                    <a:pt x="108" y="183"/>
                  </a:lnTo>
                  <a:lnTo>
                    <a:pt x="111" y="164"/>
                  </a:lnTo>
                  <a:lnTo>
                    <a:pt x="117" y="147"/>
                  </a:lnTo>
                  <a:lnTo>
                    <a:pt x="126" y="130"/>
                  </a:lnTo>
                  <a:lnTo>
                    <a:pt x="136" y="114"/>
                  </a:lnTo>
                  <a:lnTo>
                    <a:pt x="50" y="48"/>
                  </a:lnTo>
                  <a:close/>
                  <a:moveTo>
                    <a:pt x="393" y="219"/>
                  </a:moveTo>
                  <a:lnTo>
                    <a:pt x="389" y="238"/>
                  </a:lnTo>
                  <a:lnTo>
                    <a:pt x="383" y="256"/>
                  </a:lnTo>
                  <a:lnTo>
                    <a:pt x="375" y="273"/>
                  </a:lnTo>
                  <a:lnTo>
                    <a:pt x="365" y="289"/>
                  </a:lnTo>
                  <a:lnTo>
                    <a:pt x="451" y="354"/>
                  </a:lnTo>
                  <a:lnTo>
                    <a:pt x="470" y="326"/>
                  </a:lnTo>
                  <a:lnTo>
                    <a:pt x="484" y="297"/>
                  </a:lnTo>
                  <a:lnTo>
                    <a:pt x="494" y="265"/>
                  </a:lnTo>
                  <a:lnTo>
                    <a:pt x="501" y="233"/>
                  </a:lnTo>
                  <a:lnTo>
                    <a:pt x="393" y="219"/>
                  </a:lnTo>
                  <a:close/>
                  <a:moveTo>
                    <a:pt x="117" y="257"/>
                  </a:moveTo>
                  <a:lnTo>
                    <a:pt x="17" y="299"/>
                  </a:lnTo>
                  <a:lnTo>
                    <a:pt x="32" y="328"/>
                  </a:lnTo>
                  <a:lnTo>
                    <a:pt x="50" y="356"/>
                  </a:lnTo>
                  <a:lnTo>
                    <a:pt x="72" y="380"/>
                  </a:lnTo>
                  <a:lnTo>
                    <a:pt x="97" y="402"/>
                  </a:lnTo>
                  <a:lnTo>
                    <a:pt x="163" y="316"/>
                  </a:lnTo>
                  <a:lnTo>
                    <a:pt x="149" y="304"/>
                  </a:lnTo>
                  <a:lnTo>
                    <a:pt x="136" y="290"/>
                  </a:lnTo>
                  <a:lnTo>
                    <a:pt x="126" y="274"/>
                  </a:lnTo>
                  <a:lnTo>
                    <a:pt x="117" y="257"/>
                  </a:lnTo>
                  <a:close/>
                  <a:moveTo>
                    <a:pt x="232" y="345"/>
                  </a:moveTo>
                  <a:lnTo>
                    <a:pt x="218" y="452"/>
                  </a:lnTo>
                  <a:lnTo>
                    <a:pt x="229" y="454"/>
                  </a:lnTo>
                  <a:lnTo>
                    <a:pt x="239" y="454"/>
                  </a:lnTo>
                  <a:lnTo>
                    <a:pt x="261" y="454"/>
                  </a:lnTo>
                  <a:lnTo>
                    <a:pt x="273" y="453"/>
                  </a:lnTo>
                  <a:lnTo>
                    <a:pt x="284" y="452"/>
                  </a:lnTo>
                  <a:lnTo>
                    <a:pt x="300" y="449"/>
                  </a:lnTo>
                  <a:lnTo>
                    <a:pt x="316" y="445"/>
                  </a:lnTo>
                  <a:lnTo>
                    <a:pt x="332" y="440"/>
                  </a:lnTo>
                  <a:lnTo>
                    <a:pt x="348" y="435"/>
                  </a:lnTo>
                  <a:lnTo>
                    <a:pt x="311" y="346"/>
                  </a:lnTo>
                  <a:lnTo>
                    <a:pt x="244" y="346"/>
                  </a:lnTo>
                  <a:lnTo>
                    <a:pt x="232" y="345"/>
                  </a:lnTo>
                  <a:close/>
                  <a:moveTo>
                    <a:pt x="306" y="334"/>
                  </a:moveTo>
                  <a:lnTo>
                    <a:pt x="294" y="339"/>
                  </a:lnTo>
                  <a:lnTo>
                    <a:pt x="282" y="343"/>
                  </a:lnTo>
                  <a:lnTo>
                    <a:pt x="257" y="346"/>
                  </a:lnTo>
                  <a:lnTo>
                    <a:pt x="244" y="346"/>
                  </a:lnTo>
                  <a:lnTo>
                    <a:pt x="311" y="346"/>
                  </a:lnTo>
                  <a:lnTo>
                    <a:pt x="306" y="334"/>
                  </a:lnTo>
                  <a:close/>
                </a:path>
              </a:pathLst>
            </a:custGeom>
            <a:solidFill>
              <a:srgbClr val="8D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57"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0" y="13511"/>
              <a:ext cx="416"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4" y="14020"/>
              <a:ext cx="42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35"/>
            <p:cNvSpPr>
              <a:spLocks/>
            </p:cNvSpPr>
            <p:nvPr/>
          </p:nvSpPr>
          <p:spPr bwMode="auto">
            <a:xfrm>
              <a:off x="8529" y="13966"/>
              <a:ext cx="504" cy="505"/>
            </a:xfrm>
            <a:custGeom>
              <a:avLst/>
              <a:gdLst>
                <a:gd name="T0" fmla="+- 0 8734 8530"/>
                <a:gd name="T1" fmla="*/ T0 w 504"/>
                <a:gd name="T2" fmla="+- 0 13970 13966"/>
                <a:gd name="T3" fmla="*/ 13970 h 505"/>
                <a:gd name="T4" fmla="+- 0 8671 8530"/>
                <a:gd name="T5" fmla="*/ T4 w 504"/>
                <a:gd name="T6" fmla="+- 0 13991 13966"/>
                <a:gd name="T7" fmla="*/ 13991 h 505"/>
                <a:gd name="T8" fmla="+- 0 8736 8530"/>
                <a:gd name="T9" fmla="*/ T8 w 504"/>
                <a:gd name="T10" fmla="+- 0 14081 13966"/>
                <a:gd name="T11" fmla="*/ 14081 h 505"/>
                <a:gd name="T12" fmla="+- 0 8773 8530"/>
                <a:gd name="T13" fmla="*/ T12 w 504"/>
                <a:gd name="T14" fmla="+- 0 14074 13966"/>
                <a:gd name="T15" fmla="*/ 14074 h 505"/>
                <a:gd name="T16" fmla="+- 0 8800 8530"/>
                <a:gd name="T17" fmla="*/ T16 w 504"/>
                <a:gd name="T18" fmla="+- 0 13966 13966"/>
                <a:gd name="T19" fmla="*/ 13966 h 505"/>
                <a:gd name="T20" fmla="+- 0 8792 8530"/>
                <a:gd name="T21" fmla="*/ T20 w 504"/>
                <a:gd name="T22" fmla="+- 0 14074 13966"/>
                <a:gd name="T23" fmla="*/ 14074 h 505"/>
                <a:gd name="T24" fmla="+- 0 8792 8530"/>
                <a:gd name="T25" fmla="*/ T24 w 504"/>
                <a:gd name="T26" fmla="+- 0 14074 13966"/>
                <a:gd name="T27" fmla="*/ 14074 h 505"/>
                <a:gd name="T28" fmla="+- 0 8572 8530"/>
                <a:gd name="T29" fmla="*/ T28 w 504"/>
                <a:gd name="T30" fmla="+- 0 14077 13966"/>
                <a:gd name="T31" fmla="*/ 14077 h 505"/>
                <a:gd name="T32" fmla="+- 0 8543 8530"/>
                <a:gd name="T33" fmla="*/ T32 w 504"/>
                <a:gd name="T34" fmla="+- 0 14136 13966"/>
                <a:gd name="T35" fmla="*/ 14136 h 505"/>
                <a:gd name="T36" fmla="+- 0 8530 8530"/>
                <a:gd name="T37" fmla="*/ T36 w 504"/>
                <a:gd name="T38" fmla="+- 0 14201 13966"/>
                <a:gd name="T39" fmla="*/ 14201 h 505"/>
                <a:gd name="T40" fmla="+- 0 8641 8530"/>
                <a:gd name="T41" fmla="*/ T40 w 504"/>
                <a:gd name="T42" fmla="+- 0 14189 13966"/>
                <a:gd name="T43" fmla="*/ 14189 h 505"/>
                <a:gd name="T44" fmla="+- 0 8653 8530"/>
                <a:gd name="T45" fmla="*/ T44 w 504"/>
                <a:gd name="T46" fmla="+- 0 14154 13966"/>
                <a:gd name="T47" fmla="*/ 14154 h 505"/>
                <a:gd name="T48" fmla="+- 0 8572 8530"/>
                <a:gd name="T49" fmla="*/ T48 w 504"/>
                <a:gd name="T50" fmla="+- 0 14077 13966"/>
                <a:gd name="T51" fmla="*/ 14077 h 505"/>
                <a:gd name="T52" fmla="+- 0 8923 8530"/>
                <a:gd name="T53" fmla="*/ T52 w 504"/>
                <a:gd name="T54" fmla="+- 0 14245 13966"/>
                <a:gd name="T55" fmla="*/ 14245 h 505"/>
                <a:gd name="T56" fmla="+- 0 8911 8530"/>
                <a:gd name="T57" fmla="*/ T56 w 504"/>
                <a:gd name="T58" fmla="+- 0 14281 13966"/>
                <a:gd name="T59" fmla="*/ 14281 h 505"/>
                <a:gd name="T60" fmla="+- 0 8992 8530"/>
                <a:gd name="T61" fmla="*/ T60 w 504"/>
                <a:gd name="T62" fmla="+- 0 14357 13966"/>
                <a:gd name="T63" fmla="*/ 14357 h 505"/>
                <a:gd name="T64" fmla="+- 0 9021 8530"/>
                <a:gd name="T65" fmla="*/ T64 w 504"/>
                <a:gd name="T66" fmla="+- 0 14297 13966"/>
                <a:gd name="T67" fmla="*/ 14297 h 505"/>
                <a:gd name="T68" fmla="+- 0 9034 8530"/>
                <a:gd name="T69" fmla="*/ T68 w 504"/>
                <a:gd name="T70" fmla="+- 0 14232 13966"/>
                <a:gd name="T71" fmla="*/ 14232 h 505"/>
                <a:gd name="T72" fmla="+- 0 8653 8530"/>
                <a:gd name="T73" fmla="*/ T72 w 504"/>
                <a:gd name="T74" fmla="+- 0 14281 13966"/>
                <a:gd name="T75" fmla="*/ 14281 h 505"/>
                <a:gd name="T76" fmla="+- 0 8563 8530"/>
                <a:gd name="T77" fmla="*/ T76 w 504"/>
                <a:gd name="T78" fmla="+- 0 14344 13966"/>
                <a:gd name="T79" fmla="*/ 14344 h 505"/>
                <a:gd name="T80" fmla="+- 0 8581 8530"/>
                <a:gd name="T81" fmla="*/ T80 w 504"/>
                <a:gd name="T82" fmla="+- 0 14371 13966"/>
                <a:gd name="T83" fmla="*/ 14371 h 505"/>
                <a:gd name="T84" fmla="+- 0 8603 8530"/>
                <a:gd name="T85" fmla="*/ T84 w 504"/>
                <a:gd name="T86" fmla="+- 0 14396 13966"/>
                <a:gd name="T87" fmla="*/ 14396 h 505"/>
                <a:gd name="T88" fmla="+- 0 8628 8530"/>
                <a:gd name="T89" fmla="*/ T88 w 504"/>
                <a:gd name="T90" fmla="+- 0 14418 13966"/>
                <a:gd name="T91" fmla="*/ 14418 h 505"/>
                <a:gd name="T92" fmla="+- 0 8702 8530"/>
                <a:gd name="T93" fmla="*/ T92 w 504"/>
                <a:gd name="T94" fmla="+- 0 14338 13966"/>
                <a:gd name="T95" fmla="*/ 14338 h 505"/>
                <a:gd name="T96" fmla="+- 0 8682 8530"/>
                <a:gd name="T97" fmla="*/ T96 w 504"/>
                <a:gd name="T98" fmla="+- 0 14322 13966"/>
                <a:gd name="T99" fmla="*/ 14322 h 505"/>
                <a:gd name="T100" fmla="+- 0 8658 8530"/>
                <a:gd name="T101" fmla="*/ T100 w 504"/>
                <a:gd name="T102" fmla="+- 0 14293 13966"/>
                <a:gd name="T103" fmla="*/ 14293 h 505"/>
                <a:gd name="T104" fmla="+- 0 8846 8530"/>
                <a:gd name="T105" fmla="*/ T104 w 504"/>
                <a:gd name="T106" fmla="+- 0 14347 13966"/>
                <a:gd name="T107" fmla="*/ 14347 h 505"/>
                <a:gd name="T108" fmla="+- 0 8810 8530"/>
                <a:gd name="T109" fmla="*/ T108 w 504"/>
                <a:gd name="T110" fmla="+- 0 14359 13966"/>
                <a:gd name="T111" fmla="*/ 14359 h 505"/>
                <a:gd name="T112" fmla="+- 0 8773 8530"/>
                <a:gd name="T113" fmla="*/ T112 w 504"/>
                <a:gd name="T114" fmla="+- 0 14361 13966"/>
                <a:gd name="T115" fmla="*/ 14361 h 505"/>
                <a:gd name="T116" fmla="+- 0 8771 8530"/>
                <a:gd name="T117" fmla="*/ T116 w 504"/>
                <a:gd name="T118" fmla="+- 0 14470 13966"/>
                <a:gd name="T119" fmla="*/ 14470 h 505"/>
                <a:gd name="T120" fmla="+- 0 8782 8530"/>
                <a:gd name="T121" fmla="*/ T120 w 504"/>
                <a:gd name="T122" fmla="+- 0 14470 13966"/>
                <a:gd name="T123" fmla="*/ 14470 h 505"/>
                <a:gd name="T124" fmla="+- 0 8840 8530"/>
                <a:gd name="T125" fmla="*/ T124 w 504"/>
                <a:gd name="T126" fmla="+- 0 14463 13966"/>
                <a:gd name="T127" fmla="*/ 14463 h 505"/>
                <a:gd name="T128" fmla="+- 0 8894 8530"/>
                <a:gd name="T129" fmla="*/ T128 w 504"/>
                <a:gd name="T130" fmla="+- 0 14444 13966"/>
                <a:gd name="T131" fmla="*/ 14444 h 5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504" h="505">
                  <a:moveTo>
                    <a:pt x="236" y="0"/>
                  </a:moveTo>
                  <a:lnTo>
                    <a:pt x="204" y="4"/>
                  </a:lnTo>
                  <a:lnTo>
                    <a:pt x="172" y="13"/>
                  </a:lnTo>
                  <a:lnTo>
                    <a:pt x="141" y="25"/>
                  </a:lnTo>
                  <a:lnTo>
                    <a:pt x="189" y="123"/>
                  </a:lnTo>
                  <a:lnTo>
                    <a:pt x="206" y="115"/>
                  </a:lnTo>
                  <a:lnTo>
                    <a:pt x="224" y="111"/>
                  </a:lnTo>
                  <a:lnTo>
                    <a:pt x="243" y="108"/>
                  </a:lnTo>
                  <a:lnTo>
                    <a:pt x="262" y="108"/>
                  </a:lnTo>
                  <a:lnTo>
                    <a:pt x="270" y="0"/>
                  </a:lnTo>
                  <a:lnTo>
                    <a:pt x="236" y="0"/>
                  </a:lnTo>
                  <a:close/>
                  <a:moveTo>
                    <a:pt x="262" y="108"/>
                  </a:moveTo>
                  <a:lnTo>
                    <a:pt x="243" y="108"/>
                  </a:lnTo>
                  <a:lnTo>
                    <a:pt x="262" y="108"/>
                  </a:lnTo>
                  <a:close/>
                  <a:moveTo>
                    <a:pt x="42" y="111"/>
                  </a:moveTo>
                  <a:lnTo>
                    <a:pt x="26" y="140"/>
                  </a:lnTo>
                  <a:lnTo>
                    <a:pt x="13" y="170"/>
                  </a:lnTo>
                  <a:lnTo>
                    <a:pt x="4" y="202"/>
                  </a:lnTo>
                  <a:lnTo>
                    <a:pt x="0" y="235"/>
                  </a:lnTo>
                  <a:lnTo>
                    <a:pt x="108" y="242"/>
                  </a:lnTo>
                  <a:lnTo>
                    <a:pt x="111" y="223"/>
                  </a:lnTo>
                  <a:lnTo>
                    <a:pt x="116" y="205"/>
                  </a:lnTo>
                  <a:lnTo>
                    <a:pt x="123" y="188"/>
                  </a:lnTo>
                  <a:lnTo>
                    <a:pt x="132" y="172"/>
                  </a:lnTo>
                  <a:lnTo>
                    <a:pt x="42" y="111"/>
                  </a:lnTo>
                  <a:close/>
                  <a:moveTo>
                    <a:pt x="395" y="260"/>
                  </a:moveTo>
                  <a:lnTo>
                    <a:pt x="393" y="279"/>
                  </a:lnTo>
                  <a:lnTo>
                    <a:pt x="388" y="297"/>
                  </a:lnTo>
                  <a:lnTo>
                    <a:pt x="381" y="315"/>
                  </a:lnTo>
                  <a:lnTo>
                    <a:pt x="372" y="331"/>
                  </a:lnTo>
                  <a:lnTo>
                    <a:pt x="462" y="391"/>
                  </a:lnTo>
                  <a:lnTo>
                    <a:pt x="479" y="362"/>
                  </a:lnTo>
                  <a:lnTo>
                    <a:pt x="491" y="331"/>
                  </a:lnTo>
                  <a:lnTo>
                    <a:pt x="499" y="299"/>
                  </a:lnTo>
                  <a:lnTo>
                    <a:pt x="504" y="266"/>
                  </a:lnTo>
                  <a:lnTo>
                    <a:pt x="395" y="260"/>
                  </a:lnTo>
                  <a:close/>
                  <a:moveTo>
                    <a:pt x="123" y="315"/>
                  </a:moveTo>
                  <a:lnTo>
                    <a:pt x="25" y="364"/>
                  </a:lnTo>
                  <a:lnTo>
                    <a:pt x="33" y="378"/>
                  </a:lnTo>
                  <a:lnTo>
                    <a:pt x="42" y="392"/>
                  </a:lnTo>
                  <a:lnTo>
                    <a:pt x="51" y="405"/>
                  </a:lnTo>
                  <a:lnTo>
                    <a:pt x="62" y="418"/>
                  </a:lnTo>
                  <a:lnTo>
                    <a:pt x="73" y="430"/>
                  </a:lnTo>
                  <a:lnTo>
                    <a:pt x="85" y="442"/>
                  </a:lnTo>
                  <a:lnTo>
                    <a:pt x="98" y="452"/>
                  </a:lnTo>
                  <a:lnTo>
                    <a:pt x="112" y="462"/>
                  </a:lnTo>
                  <a:lnTo>
                    <a:pt x="172" y="372"/>
                  </a:lnTo>
                  <a:lnTo>
                    <a:pt x="162" y="365"/>
                  </a:lnTo>
                  <a:lnTo>
                    <a:pt x="152" y="356"/>
                  </a:lnTo>
                  <a:lnTo>
                    <a:pt x="135" y="337"/>
                  </a:lnTo>
                  <a:lnTo>
                    <a:pt x="128" y="327"/>
                  </a:lnTo>
                  <a:lnTo>
                    <a:pt x="123" y="315"/>
                  </a:lnTo>
                  <a:close/>
                  <a:moveTo>
                    <a:pt x="316" y="381"/>
                  </a:moveTo>
                  <a:lnTo>
                    <a:pt x="299" y="388"/>
                  </a:lnTo>
                  <a:lnTo>
                    <a:pt x="280" y="393"/>
                  </a:lnTo>
                  <a:lnTo>
                    <a:pt x="262" y="395"/>
                  </a:lnTo>
                  <a:lnTo>
                    <a:pt x="243" y="395"/>
                  </a:lnTo>
                  <a:lnTo>
                    <a:pt x="236" y="504"/>
                  </a:lnTo>
                  <a:lnTo>
                    <a:pt x="241" y="504"/>
                  </a:lnTo>
                  <a:lnTo>
                    <a:pt x="246" y="504"/>
                  </a:lnTo>
                  <a:lnTo>
                    <a:pt x="252" y="504"/>
                  </a:lnTo>
                  <a:lnTo>
                    <a:pt x="281" y="502"/>
                  </a:lnTo>
                  <a:lnTo>
                    <a:pt x="310" y="497"/>
                  </a:lnTo>
                  <a:lnTo>
                    <a:pt x="338" y="489"/>
                  </a:lnTo>
                  <a:lnTo>
                    <a:pt x="364" y="478"/>
                  </a:lnTo>
                  <a:lnTo>
                    <a:pt x="316" y="381"/>
                  </a:lnTo>
                  <a:close/>
                </a:path>
              </a:pathLst>
            </a:custGeom>
            <a:solidFill>
              <a:srgbClr val="D71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60"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2" y="14009"/>
              <a:ext cx="33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8" y="12208"/>
              <a:ext cx="39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38"/>
            <p:cNvSpPr>
              <a:spLocks/>
            </p:cNvSpPr>
            <p:nvPr/>
          </p:nvSpPr>
          <p:spPr bwMode="auto">
            <a:xfrm>
              <a:off x="10383" y="12236"/>
              <a:ext cx="505" cy="477"/>
            </a:xfrm>
            <a:custGeom>
              <a:avLst/>
              <a:gdLst>
                <a:gd name="T0" fmla="+- 0 10702 10383"/>
                <a:gd name="T1" fmla="*/ T0 w 505"/>
                <a:gd name="T2" fmla="+- 0 12333 12236"/>
                <a:gd name="T3" fmla="*/ 12333 h 477"/>
                <a:gd name="T4" fmla="+- 0 10733 10383"/>
                <a:gd name="T5" fmla="*/ T4 w 505"/>
                <a:gd name="T6" fmla="+- 0 12354 12236"/>
                <a:gd name="T7" fmla="*/ 12354 h 477"/>
                <a:gd name="T8" fmla="+- 0 10757 10383"/>
                <a:gd name="T9" fmla="*/ T8 w 505"/>
                <a:gd name="T10" fmla="+- 0 12383 12236"/>
                <a:gd name="T11" fmla="*/ 12383 h 477"/>
                <a:gd name="T12" fmla="+- 0 10829 10383"/>
                <a:gd name="T13" fmla="*/ T12 w 505"/>
                <a:gd name="T14" fmla="+- 0 12298 12236"/>
                <a:gd name="T15" fmla="*/ 12298 h 477"/>
                <a:gd name="T16" fmla="+- 0 10780 10383"/>
                <a:gd name="T17" fmla="*/ T16 w 505"/>
                <a:gd name="T18" fmla="+- 0 12254 12236"/>
                <a:gd name="T19" fmla="*/ 12254 h 477"/>
                <a:gd name="T20" fmla="+- 0 10413 10383"/>
                <a:gd name="T21" fmla="*/ T20 w 505"/>
                <a:gd name="T22" fmla="+- 0 12341 12236"/>
                <a:gd name="T23" fmla="*/ 12341 h 477"/>
                <a:gd name="T24" fmla="+- 0 10391 10383"/>
                <a:gd name="T25" fmla="*/ T24 w 505"/>
                <a:gd name="T26" fmla="+- 0 12399 12236"/>
                <a:gd name="T27" fmla="*/ 12399 h 477"/>
                <a:gd name="T28" fmla="+- 0 10383 10383"/>
                <a:gd name="T29" fmla="*/ T28 w 505"/>
                <a:gd name="T30" fmla="+- 0 12460 12236"/>
                <a:gd name="T31" fmla="*/ 12460 h 477"/>
                <a:gd name="T32" fmla="+- 0 10492 10383"/>
                <a:gd name="T33" fmla="*/ T32 w 505"/>
                <a:gd name="T34" fmla="+- 0 12465 12236"/>
                <a:gd name="T35" fmla="*/ 12465 h 477"/>
                <a:gd name="T36" fmla="+- 0 10493 10383"/>
                <a:gd name="T37" fmla="*/ T36 w 505"/>
                <a:gd name="T38" fmla="+- 0 12443 12236"/>
                <a:gd name="T39" fmla="*/ 12443 h 477"/>
                <a:gd name="T40" fmla="+- 0 10502 10383"/>
                <a:gd name="T41" fmla="*/ T40 w 505"/>
                <a:gd name="T42" fmla="+- 0 12408 12236"/>
                <a:gd name="T43" fmla="*/ 12408 h 477"/>
                <a:gd name="T44" fmla="+- 0 10413 10383"/>
                <a:gd name="T45" fmla="*/ T44 w 505"/>
                <a:gd name="T46" fmla="+- 0 12341 12236"/>
                <a:gd name="T47" fmla="*/ 12341 h 477"/>
                <a:gd name="T48" fmla="+- 0 10779 10383"/>
                <a:gd name="T49" fmla="*/ T48 w 505"/>
                <a:gd name="T50" fmla="+- 0 12454 12236"/>
                <a:gd name="T51" fmla="*/ 12454 h 477"/>
                <a:gd name="T52" fmla="+- 0 10778 10383"/>
                <a:gd name="T53" fmla="*/ T52 w 505"/>
                <a:gd name="T54" fmla="+- 0 12478 12236"/>
                <a:gd name="T55" fmla="*/ 12478 h 477"/>
                <a:gd name="T56" fmla="+- 0 10770 10383"/>
                <a:gd name="T57" fmla="*/ T56 w 505"/>
                <a:gd name="T58" fmla="+- 0 12511 12236"/>
                <a:gd name="T59" fmla="*/ 12511 h 477"/>
                <a:gd name="T60" fmla="+- 0 10859 10383"/>
                <a:gd name="T61" fmla="*/ T60 w 505"/>
                <a:gd name="T62" fmla="+- 0 12578 12236"/>
                <a:gd name="T63" fmla="*/ 12578 h 477"/>
                <a:gd name="T64" fmla="+- 0 10881 10383"/>
                <a:gd name="T65" fmla="*/ T64 w 505"/>
                <a:gd name="T66" fmla="+- 0 12521 12236"/>
                <a:gd name="T67" fmla="*/ 12521 h 477"/>
                <a:gd name="T68" fmla="+- 0 10888 10383"/>
                <a:gd name="T69" fmla="*/ T68 w 505"/>
                <a:gd name="T70" fmla="+- 0 12461 12236"/>
                <a:gd name="T71" fmla="*/ 12461 h 477"/>
                <a:gd name="T72" fmla="+- 0 10888 10383"/>
                <a:gd name="T73" fmla="*/ T72 w 505"/>
                <a:gd name="T74" fmla="+- 0 12450 12236"/>
                <a:gd name="T75" fmla="*/ 12450 h 477"/>
                <a:gd name="T76" fmla="+- 0 10421 10383"/>
                <a:gd name="T77" fmla="*/ T76 w 505"/>
                <a:gd name="T78" fmla="+- 0 12594 12236"/>
                <a:gd name="T79" fmla="*/ 12594 h 477"/>
                <a:gd name="T80" fmla="+- 0 10463 10383"/>
                <a:gd name="T81" fmla="*/ T80 w 505"/>
                <a:gd name="T82" fmla="+- 0 12645 12236"/>
                <a:gd name="T83" fmla="*/ 12645 h 477"/>
                <a:gd name="T84" fmla="+- 0 10517 10383"/>
                <a:gd name="T85" fmla="*/ T84 w 505"/>
                <a:gd name="T86" fmla="+- 0 12683 12236"/>
                <a:gd name="T87" fmla="*/ 12683 h 477"/>
                <a:gd name="T88" fmla="+- 0 10552 10383"/>
                <a:gd name="T89" fmla="*/ T88 w 505"/>
                <a:gd name="T90" fmla="+- 0 12577 12236"/>
                <a:gd name="T91" fmla="*/ 12577 h 477"/>
                <a:gd name="T92" fmla="+- 0 10525 10383"/>
                <a:gd name="T93" fmla="*/ T92 w 505"/>
                <a:gd name="T94" fmla="+- 0 12552 12236"/>
                <a:gd name="T95" fmla="*/ 12552 h 477"/>
                <a:gd name="T96" fmla="+- 0 10712 10383"/>
                <a:gd name="T97" fmla="*/ T96 w 505"/>
                <a:gd name="T98" fmla="+- 0 12582 12236"/>
                <a:gd name="T99" fmla="*/ 12582 h 477"/>
                <a:gd name="T100" fmla="+- 0 10690 10383"/>
                <a:gd name="T101" fmla="*/ T100 w 505"/>
                <a:gd name="T102" fmla="+- 0 12594 12236"/>
                <a:gd name="T103" fmla="*/ 12594 h 477"/>
                <a:gd name="T104" fmla="+- 0 10653 10383"/>
                <a:gd name="T105" fmla="*/ T104 w 505"/>
                <a:gd name="T106" fmla="+- 0 12604 12236"/>
                <a:gd name="T107" fmla="*/ 12604 h 477"/>
                <a:gd name="T108" fmla="+- 0 10645 10383"/>
                <a:gd name="T109" fmla="*/ T108 w 505"/>
                <a:gd name="T110" fmla="+- 0 12713 12236"/>
                <a:gd name="T111" fmla="*/ 12713 h 477"/>
                <a:gd name="T112" fmla="+- 0 10678 10383"/>
                <a:gd name="T113" fmla="*/ T112 w 505"/>
                <a:gd name="T114" fmla="+- 0 12709 12236"/>
                <a:gd name="T115" fmla="*/ 12709 h 477"/>
                <a:gd name="T116" fmla="+- 0 10710 10383"/>
                <a:gd name="T117" fmla="*/ T116 w 505"/>
                <a:gd name="T118" fmla="+- 0 12702 12236"/>
                <a:gd name="T119" fmla="*/ 12702 h 477"/>
                <a:gd name="T120" fmla="+- 0 10741 10383"/>
                <a:gd name="T121" fmla="*/ T120 w 505"/>
                <a:gd name="T122" fmla="+- 0 12690 12236"/>
                <a:gd name="T123" fmla="*/ 12690 h 477"/>
                <a:gd name="T124" fmla="+- 0 10770 10383"/>
                <a:gd name="T125" fmla="*/ T124 w 505"/>
                <a:gd name="T126" fmla="+- 0 12674 12236"/>
                <a:gd name="T127" fmla="*/ 12674 h 4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05" h="477">
                  <a:moveTo>
                    <a:pt x="369" y="0"/>
                  </a:moveTo>
                  <a:lnTo>
                    <a:pt x="319" y="97"/>
                  </a:lnTo>
                  <a:lnTo>
                    <a:pt x="335" y="107"/>
                  </a:lnTo>
                  <a:lnTo>
                    <a:pt x="350" y="118"/>
                  </a:lnTo>
                  <a:lnTo>
                    <a:pt x="363" y="132"/>
                  </a:lnTo>
                  <a:lnTo>
                    <a:pt x="374" y="147"/>
                  </a:lnTo>
                  <a:lnTo>
                    <a:pt x="465" y="89"/>
                  </a:lnTo>
                  <a:lnTo>
                    <a:pt x="446" y="62"/>
                  </a:lnTo>
                  <a:lnTo>
                    <a:pt x="423" y="38"/>
                  </a:lnTo>
                  <a:lnTo>
                    <a:pt x="397" y="18"/>
                  </a:lnTo>
                  <a:lnTo>
                    <a:pt x="369" y="0"/>
                  </a:lnTo>
                  <a:close/>
                  <a:moveTo>
                    <a:pt x="30" y="105"/>
                  </a:moveTo>
                  <a:lnTo>
                    <a:pt x="17" y="133"/>
                  </a:lnTo>
                  <a:lnTo>
                    <a:pt x="8" y="163"/>
                  </a:lnTo>
                  <a:lnTo>
                    <a:pt x="2" y="193"/>
                  </a:lnTo>
                  <a:lnTo>
                    <a:pt x="0" y="224"/>
                  </a:lnTo>
                  <a:lnTo>
                    <a:pt x="0" y="233"/>
                  </a:lnTo>
                  <a:lnTo>
                    <a:pt x="109" y="229"/>
                  </a:lnTo>
                  <a:lnTo>
                    <a:pt x="109" y="224"/>
                  </a:lnTo>
                  <a:lnTo>
                    <a:pt x="110" y="207"/>
                  </a:lnTo>
                  <a:lnTo>
                    <a:pt x="113" y="189"/>
                  </a:lnTo>
                  <a:lnTo>
                    <a:pt x="119" y="172"/>
                  </a:lnTo>
                  <a:lnTo>
                    <a:pt x="126" y="156"/>
                  </a:lnTo>
                  <a:lnTo>
                    <a:pt x="30" y="105"/>
                  </a:lnTo>
                  <a:close/>
                  <a:moveTo>
                    <a:pt x="505" y="214"/>
                  </a:moveTo>
                  <a:lnTo>
                    <a:pt x="396" y="218"/>
                  </a:lnTo>
                  <a:lnTo>
                    <a:pt x="396" y="225"/>
                  </a:lnTo>
                  <a:lnTo>
                    <a:pt x="395" y="242"/>
                  </a:lnTo>
                  <a:lnTo>
                    <a:pt x="392" y="259"/>
                  </a:lnTo>
                  <a:lnTo>
                    <a:pt x="387" y="275"/>
                  </a:lnTo>
                  <a:lnTo>
                    <a:pt x="380" y="291"/>
                  </a:lnTo>
                  <a:lnTo>
                    <a:pt x="476" y="342"/>
                  </a:lnTo>
                  <a:lnTo>
                    <a:pt x="488" y="314"/>
                  </a:lnTo>
                  <a:lnTo>
                    <a:pt x="498" y="285"/>
                  </a:lnTo>
                  <a:lnTo>
                    <a:pt x="503" y="255"/>
                  </a:lnTo>
                  <a:lnTo>
                    <a:pt x="505" y="225"/>
                  </a:lnTo>
                  <a:lnTo>
                    <a:pt x="505" y="217"/>
                  </a:lnTo>
                  <a:lnTo>
                    <a:pt x="505" y="214"/>
                  </a:lnTo>
                  <a:close/>
                  <a:moveTo>
                    <a:pt x="131" y="301"/>
                  </a:moveTo>
                  <a:lnTo>
                    <a:pt x="38" y="358"/>
                  </a:lnTo>
                  <a:lnTo>
                    <a:pt x="58" y="385"/>
                  </a:lnTo>
                  <a:lnTo>
                    <a:pt x="80" y="409"/>
                  </a:lnTo>
                  <a:lnTo>
                    <a:pt x="106" y="430"/>
                  </a:lnTo>
                  <a:lnTo>
                    <a:pt x="134" y="447"/>
                  </a:lnTo>
                  <a:lnTo>
                    <a:pt x="185" y="351"/>
                  </a:lnTo>
                  <a:lnTo>
                    <a:pt x="169" y="341"/>
                  </a:lnTo>
                  <a:lnTo>
                    <a:pt x="154" y="330"/>
                  </a:lnTo>
                  <a:lnTo>
                    <a:pt x="142" y="316"/>
                  </a:lnTo>
                  <a:lnTo>
                    <a:pt x="131" y="301"/>
                  </a:lnTo>
                  <a:close/>
                  <a:moveTo>
                    <a:pt x="329" y="346"/>
                  </a:moveTo>
                  <a:lnTo>
                    <a:pt x="319" y="353"/>
                  </a:lnTo>
                  <a:lnTo>
                    <a:pt x="307" y="358"/>
                  </a:lnTo>
                  <a:lnTo>
                    <a:pt x="283" y="366"/>
                  </a:lnTo>
                  <a:lnTo>
                    <a:pt x="270" y="368"/>
                  </a:lnTo>
                  <a:lnTo>
                    <a:pt x="258" y="368"/>
                  </a:lnTo>
                  <a:lnTo>
                    <a:pt x="262" y="477"/>
                  </a:lnTo>
                  <a:lnTo>
                    <a:pt x="278" y="475"/>
                  </a:lnTo>
                  <a:lnTo>
                    <a:pt x="295" y="473"/>
                  </a:lnTo>
                  <a:lnTo>
                    <a:pt x="311" y="470"/>
                  </a:lnTo>
                  <a:lnTo>
                    <a:pt x="327" y="466"/>
                  </a:lnTo>
                  <a:lnTo>
                    <a:pt x="343" y="460"/>
                  </a:lnTo>
                  <a:lnTo>
                    <a:pt x="358" y="454"/>
                  </a:lnTo>
                  <a:lnTo>
                    <a:pt x="373" y="446"/>
                  </a:lnTo>
                  <a:lnTo>
                    <a:pt x="387" y="438"/>
                  </a:lnTo>
                  <a:lnTo>
                    <a:pt x="329" y="346"/>
                  </a:lnTo>
                  <a:close/>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63" name="Picture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96" y="12219"/>
              <a:ext cx="356"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31" y="10965"/>
              <a:ext cx="39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41"/>
            <p:cNvSpPr>
              <a:spLocks/>
            </p:cNvSpPr>
            <p:nvPr/>
          </p:nvSpPr>
          <p:spPr bwMode="auto">
            <a:xfrm>
              <a:off x="9975" y="10994"/>
              <a:ext cx="505" cy="476"/>
            </a:xfrm>
            <a:custGeom>
              <a:avLst/>
              <a:gdLst>
                <a:gd name="T0" fmla="+- 0 10296 9976"/>
                <a:gd name="T1" fmla="*/ T0 w 505"/>
                <a:gd name="T2" fmla="+- 0 11090 10994"/>
                <a:gd name="T3" fmla="*/ 11090 h 476"/>
                <a:gd name="T4" fmla="+- 0 10326 9976"/>
                <a:gd name="T5" fmla="*/ T4 w 505"/>
                <a:gd name="T6" fmla="+- 0 11112 10994"/>
                <a:gd name="T7" fmla="*/ 11112 h 476"/>
                <a:gd name="T8" fmla="+- 0 10350 9976"/>
                <a:gd name="T9" fmla="*/ T8 w 505"/>
                <a:gd name="T10" fmla="+- 0 11141 10994"/>
                <a:gd name="T11" fmla="*/ 11141 h 476"/>
                <a:gd name="T12" fmla="+- 0 10423 9976"/>
                <a:gd name="T13" fmla="*/ T12 w 505"/>
                <a:gd name="T14" fmla="+- 0 11057 10994"/>
                <a:gd name="T15" fmla="*/ 11057 h 476"/>
                <a:gd name="T16" fmla="+- 0 10375 9976"/>
                <a:gd name="T17" fmla="*/ T16 w 505"/>
                <a:gd name="T18" fmla="+- 0 11012 10994"/>
                <a:gd name="T19" fmla="*/ 11012 h 476"/>
                <a:gd name="T20" fmla="+- 0 10007 9976"/>
                <a:gd name="T21" fmla="*/ T20 w 505"/>
                <a:gd name="T22" fmla="+- 0 11096 10994"/>
                <a:gd name="T23" fmla="*/ 11096 h 476"/>
                <a:gd name="T24" fmla="+- 0 9984 9976"/>
                <a:gd name="T25" fmla="*/ T24 w 505"/>
                <a:gd name="T26" fmla="+- 0 11154 10994"/>
                <a:gd name="T27" fmla="*/ 11154 h 476"/>
                <a:gd name="T28" fmla="+- 0 9976 9976"/>
                <a:gd name="T29" fmla="*/ T28 w 505"/>
                <a:gd name="T30" fmla="+- 0 11217 10994"/>
                <a:gd name="T31" fmla="*/ 11217 h 476"/>
                <a:gd name="T32" fmla="+- 0 10084 9976"/>
                <a:gd name="T33" fmla="*/ T32 w 505"/>
                <a:gd name="T34" fmla="+- 0 11220 10994"/>
                <a:gd name="T35" fmla="*/ 11220 h 476"/>
                <a:gd name="T36" fmla="+- 0 10086 9976"/>
                <a:gd name="T37" fmla="*/ T36 w 505"/>
                <a:gd name="T38" fmla="+- 0 11199 10994"/>
                <a:gd name="T39" fmla="*/ 11199 h 476"/>
                <a:gd name="T40" fmla="+- 0 10095 9976"/>
                <a:gd name="T41" fmla="*/ T40 w 505"/>
                <a:gd name="T42" fmla="+- 0 11164 10994"/>
                <a:gd name="T43" fmla="*/ 11164 h 476"/>
                <a:gd name="T44" fmla="+- 0 10007 9976"/>
                <a:gd name="T45" fmla="*/ T44 w 505"/>
                <a:gd name="T46" fmla="+- 0 11096 10994"/>
                <a:gd name="T47" fmla="*/ 11096 h 476"/>
                <a:gd name="T48" fmla="+- 0 10372 9976"/>
                <a:gd name="T49" fmla="*/ T48 w 505"/>
                <a:gd name="T50" fmla="+- 0 11213 10994"/>
                <a:gd name="T51" fmla="*/ 11213 h 476"/>
                <a:gd name="T52" fmla="+- 0 10371 9976"/>
                <a:gd name="T53" fmla="*/ T52 w 505"/>
                <a:gd name="T54" fmla="+- 0 11235 10994"/>
                <a:gd name="T55" fmla="*/ 11235 h 476"/>
                <a:gd name="T56" fmla="+- 0 10362 9976"/>
                <a:gd name="T57" fmla="*/ T56 w 505"/>
                <a:gd name="T58" fmla="+- 0 11269 10994"/>
                <a:gd name="T59" fmla="*/ 11269 h 476"/>
                <a:gd name="T60" fmla="+- 0 10450 9976"/>
                <a:gd name="T61" fmla="*/ T60 w 505"/>
                <a:gd name="T62" fmla="+- 0 11337 10994"/>
                <a:gd name="T63" fmla="*/ 11337 h 476"/>
                <a:gd name="T64" fmla="+- 0 10473 9976"/>
                <a:gd name="T65" fmla="*/ T64 w 505"/>
                <a:gd name="T66" fmla="+- 0 11279 10994"/>
                <a:gd name="T67" fmla="*/ 11279 h 476"/>
                <a:gd name="T68" fmla="+- 0 10481 9976"/>
                <a:gd name="T69" fmla="*/ T68 w 505"/>
                <a:gd name="T70" fmla="+- 0 11218 10994"/>
                <a:gd name="T71" fmla="*/ 11218 h 476"/>
                <a:gd name="T72" fmla="+- 0 10105 9976"/>
                <a:gd name="T73" fmla="*/ T72 w 505"/>
                <a:gd name="T74" fmla="+- 0 11292 10994"/>
                <a:gd name="T75" fmla="*/ 11292 h 476"/>
                <a:gd name="T76" fmla="+- 0 10032 9976"/>
                <a:gd name="T77" fmla="*/ T76 w 505"/>
                <a:gd name="T78" fmla="+- 0 11376 10994"/>
                <a:gd name="T79" fmla="*/ 11376 h 476"/>
                <a:gd name="T80" fmla="+- 0 10080 9976"/>
                <a:gd name="T81" fmla="*/ T80 w 505"/>
                <a:gd name="T82" fmla="+- 0 11421 10994"/>
                <a:gd name="T83" fmla="*/ 11421 h 476"/>
                <a:gd name="T84" fmla="+- 0 10160 9976"/>
                <a:gd name="T85" fmla="*/ T84 w 505"/>
                <a:gd name="T86" fmla="+- 0 11344 10994"/>
                <a:gd name="T87" fmla="*/ 11344 h 476"/>
                <a:gd name="T88" fmla="+- 0 10129 9976"/>
                <a:gd name="T89" fmla="*/ T88 w 505"/>
                <a:gd name="T90" fmla="+- 0 11321 10994"/>
                <a:gd name="T91" fmla="*/ 11321 h 476"/>
                <a:gd name="T92" fmla="+- 0 10105 9976"/>
                <a:gd name="T93" fmla="*/ T92 w 505"/>
                <a:gd name="T94" fmla="+- 0 11292 10994"/>
                <a:gd name="T95" fmla="*/ 11292 h 476"/>
                <a:gd name="T96" fmla="+- 0 10293 9976"/>
                <a:gd name="T97" fmla="*/ T96 w 505"/>
                <a:gd name="T98" fmla="+- 0 11346 10994"/>
                <a:gd name="T99" fmla="*/ 11346 h 476"/>
                <a:gd name="T100" fmla="+- 0 10257 9976"/>
                <a:gd name="T101" fmla="*/ T100 w 505"/>
                <a:gd name="T102" fmla="+- 0 11359 10994"/>
                <a:gd name="T103" fmla="*/ 11359 h 476"/>
                <a:gd name="T104" fmla="+- 0 10232 9976"/>
                <a:gd name="T105" fmla="*/ T104 w 505"/>
                <a:gd name="T106" fmla="+- 0 11361 10994"/>
                <a:gd name="T107" fmla="*/ 11361 h 476"/>
                <a:gd name="T108" fmla="+- 0 10251 9976"/>
                <a:gd name="T109" fmla="*/ T108 w 505"/>
                <a:gd name="T110" fmla="+- 0 11469 10994"/>
                <a:gd name="T111" fmla="*/ 11469 h 476"/>
                <a:gd name="T112" fmla="+- 0 10284 9976"/>
                <a:gd name="T113" fmla="*/ T112 w 505"/>
                <a:gd name="T114" fmla="+- 0 11463 10994"/>
                <a:gd name="T115" fmla="*/ 11463 h 476"/>
                <a:gd name="T116" fmla="+- 0 10316 9976"/>
                <a:gd name="T117" fmla="*/ T116 w 505"/>
                <a:gd name="T118" fmla="+- 0 11454 10994"/>
                <a:gd name="T119" fmla="*/ 11454 h 476"/>
                <a:gd name="T120" fmla="+- 0 10346 9976"/>
                <a:gd name="T121" fmla="*/ T120 w 505"/>
                <a:gd name="T122" fmla="+- 0 11440 10994"/>
                <a:gd name="T123" fmla="*/ 11440 h 476"/>
                <a:gd name="T124" fmla="+- 0 10304 9976"/>
                <a:gd name="T125" fmla="*/ T124 w 505"/>
                <a:gd name="T126" fmla="+- 0 11340 10994"/>
                <a:gd name="T127" fmla="*/ 11340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05" h="476">
                  <a:moveTo>
                    <a:pt x="371" y="0"/>
                  </a:moveTo>
                  <a:lnTo>
                    <a:pt x="320" y="96"/>
                  </a:lnTo>
                  <a:lnTo>
                    <a:pt x="336" y="106"/>
                  </a:lnTo>
                  <a:lnTo>
                    <a:pt x="350" y="118"/>
                  </a:lnTo>
                  <a:lnTo>
                    <a:pt x="363" y="132"/>
                  </a:lnTo>
                  <a:lnTo>
                    <a:pt x="374" y="147"/>
                  </a:lnTo>
                  <a:lnTo>
                    <a:pt x="466" y="90"/>
                  </a:lnTo>
                  <a:lnTo>
                    <a:pt x="447" y="63"/>
                  </a:lnTo>
                  <a:lnTo>
                    <a:pt x="424" y="39"/>
                  </a:lnTo>
                  <a:lnTo>
                    <a:pt x="399" y="18"/>
                  </a:lnTo>
                  <a:lnTo>
                    <a:pt x="371" y="0"/>
                  </a:lnTo>
                  <a:close/>
                  <a:moveTo>
                    <a:pt x="31" y="102"/>
                  </a:moveTo>
                  <a:lnTo>
                    <a:pt x="18" y="130"/>
                  </a:lnTo>
                  <a:lnTo>
                    <a:pt x="8" y="160"/>
                  </a:lnTo>
                  <a:lnTo>
                    <a:pt x="2" y="192"/>
                  </a:lnTo>
                  <a:lnTo>
                    <a:pt x="0" y="223"/>
                  </a:lnTo>
                  <a:lnTo>
                    <a:pt x="0" y="229"/>
                  </a:lnTo>
                  <a:lnTo>
                    <a:pt x="108" y="226"/>
                  </a:lnTo>
                  <a:lnTo>
                    <a:pt x="108" y="223"/>
                  </a:lnTo>
                  <a:lnTo>
                    <a:pt x="110" y="205"/>
                  </a:lnTo>
                  <a:lnTo>
                    <a:pt x="113" y="188"/>
                  </a:lnTo>
                  <a:lnTo>
                    <a:pt x="119" y="170"/>
                  </a:lnTo>
                  <a:lnTo>
                    <a:pt x="126" y="154"/>
                  </a:lnTo>
                  <a:lnTo>
                    <a:pt x="31" y="102"/>
                  </a:lnTo>
                  <a:close/>
                  <a:moveTo>
                    <a:pt x="504" y="215"/>
                  </a:moveTo>
                  <a:lnTo>
                    <a:pt x="396" y="219"/>
                  </a:lnTo>
                  <a:lnTo>
                    <a:pt x="396" y="224"/>
                  </a:lnTo>
                  <a:lnTo>
                    <a:pt x="395" y="241"/>
                  </a:lnTo>
                  <a:lnTo>
                    <a:pt x="392" y="258"/>
                  </a:lnTo>
                  <a:lnTo>
                    <a:pt x="386" y="275"/>
                  </a:lnTo>
                  <a:lnTo>
                    <a:pt x="379" y="291"/>
                  </a:lnTo>
                  <a:lnTo>
                    <a:pt x="474" y="343"/>
                  </a:lnTo>
                  <a:lnTo>
                    <a:pt x="487" y="314"/>
                  </a:lnTo>
                  <a:lnTo>
                    <a:pt x="497" y="285"/>
                  </a:lnTo>
                  <a:lnTo>
                    <a:pt x="503" y="254"/>
                  </a:lnTo>
                  <a:lnTo>
                    <a:pt x="505" y="224"/>
                  </a:lnTo>
                  <a:lnTo>
                    <a:pt x="504" y="215"/>
                  </a:lnTo>
                  <a:close/>
                  <a:moveTo>
                    <a:pt x="129" y="298"/>
                  </a:moveTo>
                  <a:lnTo>
                    <a:pt x="37" y="355"/>
                  </a:lnTo>
                  <a:lnTo>
                    <a:pt x="56" y="382"/>
                  </a:lnTo>
                  <a:lnTo>
                    <a:pt x="78" y="406"/>
                  </a:lnTo>
                  <a:lnTo>
                    <a:pt x="104" y="427"/>
                  </a:lnTo>
                  <a:lnTo>
                    <a:pt x="132" y="445"/>
                  </a:lnTo>
                  <a:lnTo>
                    <a:pt x="184" y="350"/>
                  </a:lnTo>
                  <a:lnTo>
                    <a:pt x="168" y="339"/>
                  </a:lnTo>
                  <a:lnTo>
                    <a:pt x="153" y="327"/>
                  </a:lnTo>
                  <a:lnTo>
                    <a:pt x="140" y="314"/>
                  </a:lnTo>
                  <a:lnTo>
                    <a:pt x="129" y="298"/>
                  </a:lnTo>
                  <a:close/>
                  <a:moveTo>
                    <a:pt x="328" y="346"/>
                  </a:moveTo>
                  <a:lnTo>
                    <a:pt x="317" y="352"/>
                  </a:lnTo>
                  <a:lnTo>
                    <a:pt x="305" y="357"/>
                  </a:lnTo>
                  <a:lnTo>
                    <a:pt x="281" y="365"/>
                  </a:lnTo>
                  <a:lnTo>
                    <a:pt x="269" y="367"/>
                  </a:lnTo>
                  <a:lnTo>
                    <a:pt x="256" y="367"/>
                  </a:lnTo>
                  <a:lnTo>
                    <a:pt x="259" y="476"/>
                  </a:lnTo>
                  <a:lnTo>
                    <a:pt x="275" y="475"/>
                  </a:lnTo>
                  <a:lnTo>
                    <a:pt x="292" y="472"/>
                  </a:lnTo>
                  <a:lnTo>
                    <a:pt x="308" y="469"/>
                  </a:lnTo>
                  <a:lnTo>
                    <a:pt x="324" y="465"/>
                  </a:lnTo>
                  <a:lnTo>
                    <a:pt x="340" y="460"/>
                  </a:lnTo>
                  <a:lnTo>
                    <a:pt x="355" y="454"/>
                  </a:lnTo>
                  <a:lnTo>
                    <a:pt x="370" y="446"/>
                  </a:lnTo>
                  <a:lnTo>
                    <a:pt x="385" y="438"/>
                  </a:lnTo>
                  <a:lnTo>
                    <a:pt x="328" y="346"/>
                  </a:lnTo>
                  <a:close/>
                </a:path>
              </a:pathLst>
            </a:custGeom>
            <a:solidFill>
              <a:srgbClr val="D71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66" name="Picture 4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89" y="10934"/>
              <a:ext cx="27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43"/>
            <p:cNvSpPr>
              <a:spLocks/>
            </p:cNvSpPr>
            <p:nvPr/>
          </p:nvSpPr>
          <p:spPr bwMode="auto">
            <a:xfrm>
              <a:off x="7221" y="10721"/>
              <a:ext cx="652" cy="652"/>
            </a:xfrm>
            <a:custGeom>
              <a:avLst/>
              <a:gdLst>
                <a:gd name="T0" fmla="+- 0 7540 7222"/>
                <a:gd name="T1" fmla="*/ T0 w 652"/>
                <a:gd name="T2" fmla="+- 0 10722 10722"/>
                <a:gd name="T3" fmla="*/ 10722 h 652"/>
                <a:gd name="T4" fmla="+- 0 7469 7222"/>
                <a:gd name="T5" fmla="*/ T4 w 652"/>
                <a:gd name="T6" fmla="+- 0 10732 10722"/>
                <a:gd name="T7" fmla="*/ 10732 h 652"/>
                <a:gd name="T8" fmla="+- 0 7402 7222"/>
                <a:gd name="T9" fmla="*/ T8 w 652"/>
                <a:gd name="T10" fmla="+- 0 10756 10722"/>
                <a:gd name="T11" fmla="*/ 10756 h 652"/>
                <a:gd name="T12" fmla="+- 0 7341 7222"/>
                <a:gd name="T13" fmla="*/ T12 w 652"/>
                <a:gd name="T14" fmla="+- 0 10795 10722"/>
                <a:gd name="T15" fmla="*/ 10795 h 652"/>
                <a:gd name="T16" fmla="+- 0 7290 7222"/>
                <a:gd name="T17" fmla="*/ T16 w 652"/>
                <a:gd name="T18" fmla="+- 0 10847 10722"/>
                <a:gd name="T19" fmla="*/ 10847 h 652"/>
                <a:gd name="T20" fmla="+- 0 7251 7222"/>
                <a:gd name="T21" fmla="*/ T20 w 652"/>
                <a:gd name="T22" fmla="+- 0 10912 10722"/>
                <a:gd name="T23" fmla="*/ 10912 h 652"/>
                <a:gd name="T24" fmla="+- 0 7228 7222"/>
                <a:gd name="T25" fmla="*/ T24 w 652"/>
                <a:gd name="T26" fmla="+- 0 10983 10722"/>
                <a:gd name="T27" fmla="*/ 10983 h 652"/>
                <a:gd name="T28" fmla="+- 0 7222 7222"/>
                <a:gd name="T29" fmla="*/ T28 w 652"/>
                <a:gd name="T30" fmla="+- 0 11056 10722"/>
                <a:gd name="T31" fmla="*/ 11056 h 652"/>
                <a:gd name="T32" fmla="+- 0 7231 7222"/>
                <a:gd name="T33" fmla="*/ T32 w 652"/>
                <a:gd name="T34" fmla="+- 0 11127 10722"/>
                <a:gd name="T35" fmla="*/ 11127 h 652"/>
                <a:gd name="T36" fmla="+- 0 7256 7222"/>
                <a:gd name="T37" fmla="*/ T36 w 652"/>
                <a:gd name="T38" fmla="+- 0 11194 10722"/>
                <a:gd name="T39" fmla="*/ 11194 h 652"/>
                <a:gd name="T40" fmla="+- 0 7295 7222"/>
                <a:gd name="T41" fmla="*/ T40 w 652"/>
                <a:gd name="T42" fmla="+- 0 11254 10722"/>
                <a:gd name="T43" fmla="*/ 11254 h 652"/>
                <a:gd name="T44" fmla="+- 0 7347 7222"/>
                <a:gd name="T45" fmla="*/ T44 w 652"/>
                <a:gd name="T46" fmla="+- 0 11305 10722"/>
                <a:gd name="T47" fmla="*/ 11305 h 652"/>
                <a:gd name="T48" fmla="+- 0 7411 7222"/>
                <a:gd name="T49" fmla="*/ T48 w 652"/>
                <a:gd name="T50" fmla="+- 0 11344 10722"/>
                <a:gd name="T51" fmla="*/ 11344 h 652"/>
                <a:gd name="T52" fmla="+- 0 7483 7222"/>
                <a:gd name="T53" fmla="*/ T52 w 652"/>
                <a:gd name="T54" fmla="+- 0 11367 10722"/>
                <a:gd name="T55" fmla="*/ 11367 h 652"/>
                <a:gd name="T56" fmla="+- 0 7555 7222"/>
                <a:gd name="T57" fmla="*/ T56 w 652"/>
                <a:gd name="T58" fmla="+- 0 11374 10722"/>
                <a:gd name="T59" fmla="*/ 11374 h 652"/>
                <a:gd name="T60" fmla="+- 0 7626 7222"/>
                <a:gd name="T61" fmla="*/ T60 w 652"/>
                <a:gd name="T62" fmla="+- 0 11364 10722"/>
                <a:gd name="T63" fmla="*/ 11364 h 652"/>
                <a:gd name="T64" fmla="+- 0 7693 7222"/>
                <a:gd name="T65" fmla="*/ T64 w 652"/>
                <a:gd name="T66" fmla="+- 0 11339 10722"/>
                <a:gd name="T67" fmla="*/ 11339 h 652"/>
                <a:gd name="T68" fmla="+- 0 7753 7222"/>
                <a:gd name="T69" fmla="*/ T68 w 652"/>
                <a:gd name="T70" fmla="+- 0 11300 10722"/>
                <a:gd name="T71" fmla="*/ 11300 h 652"/>
                <a:gd name="T72" fmla="+- 0 7804 7222"/>
                <a:gd name="T73" fmla="*/ T72 w 652"/>
                <a:gd name="T74" fmla="+- 0 11248 10722"/>
                <a:gd name="T75" fmla="*/ 11248 h 652"/>
                <a:gd name="T76" fmla="+- 0 7843 7222"/>
                <a:gd name="T77" fmla="*/ T76 w 652"/>
                <a:gd name="T78" fmla="+- 0 11184 10722"/>
                <a:gd name="T79" fmla="*/ 11184 h 652"/>
                <a:gd name="T80" fmla="+- 0 7867 7222"/>
                <a:gd name="T81" fmla="*/ T80 w 652"/>
                <a:gd name="T82" fmla="+- 0 11113 10722"/>
                <a:gd name="T83" fmla="*/ 11113 h 652"/>
                <a:gd name="T84" fmla="+- 0 7873 7222"/>
                <a:gd name="T85" fmla="*/ T84 w 652"/>
                <a:gd name="T86" fmla="+- 0 11040 10722"/>
                <a:gd name="T87" fmla="*/ 11040 h 652"/>
                <a:gd name="T88" fmla="+- 0 7864 7222"/>
                <a:gd name="T89" fmla="*/ T88 w 652"/>
                <a:gd name="T90" fmla="+- 0 10969 10722"/>
                <a:gd name="T91" fmla="*/ 10969 h 652"/>
                <a:gd name="T92" fmla="+- 0 7839 7222"/>
                <a:gd name="T93" fmla="*/ T92 w 652"/>
                <a:gd name="T94" fmla="+- 0 10902 10722"/>
                <a:gd name="T95" fmla="*/ 10902 h 652"/>
                <a:gd name="T96" fmla="+- 0 7800 7222"/>
                <a:gd name="T97" fmla="*/ T96 w 652"/>
                <a:gd name="T98" fmla="+- 0 10842 10722"/>
                <a:gd name="T99" fmla="*/ 10842 h 652"/>
                <a:gd name="T100" fmla="+- 0 7748 7222"/>
                <a:gd name="T101" fmla="*/ T100 w 652"/>
                <a:gd name="T102" fmla="+- 0 10791 10722"/>
                <a:gd name="T103" fmla="*/ 10791 h 652"/>
                <a:gd name="T104" fmla="+- 0 7684 7222"/>
                <a:gd name="T105" fmla="*/ T104 w 652"/>
                <a:gd name="T106" fmla="+- 0 10752 10722"/>
                <a:gd name="T107" fmla="*/ 10752 h 652"/>
                <a:gd name="T108" fmla="+- 0 7612 7222"/>
                <a:gd name="T109" fmla="*/ T108 w 652"/>
                <a:gd name="T110" fmla="+- 0 10728 10722"/>
                <a:gd name="T111" fmla="*/ 10728 h 652"/>
                <a:gd name="T112" fmla="+- 0 7540 7222"/>
                <a:gd name="T113" fmla="*/ T112 w 652"/>
                <a:gd name="T114" fmla="+- 0 10722 10722"/>
                <a:gd name="T115" fmla="*/ 10722 h 6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52" h="652">
                  <a:moveTo>
                    <a:pt x="318" y="0"/>
                  </a:moveTo>
                  <a:lnTo>
                    <a:pt x="247" y="10"/>
                  </a:lnTo>
                  <a:lnTo>
                    <a:pt x="180" y="34"/>
                  </a:lnTo>
                  <a:lnTo>
                    <a:pt x="119" y="73"/>
                  </a:lnTo>
                  <a:lnTo>
                    <a:pt x="68" y="125"/>
                  </a:lnTo>
                  <a:lnTo>
                    <a:pt x="29" y="190"/>
                  </a:lnTo>
                  <a:lnTo>
                    <a:pt x="6" y="261"/>
                  </a:lnTo>
                  <a:lnTo>
                    <a:pt x="0" y="334"/>
                  </a:lnTo>
                  <a:lnTo>
                    <a:pt x="9" y="405"/>
                  </a:lnTo>
                  <a:lnTo>
                    <a:pt x="34" y="472"/>
                  </a:lnTo>
                  <a:lnTo>
                    <a:pt x="73" y="532"/>
                  </a:lnTo>
                  <a:lnTo>
                    <a:pt x="125" y="583"/>
                  </a:lnTo>
                  <a:lnTo>
                    <a:pt x="189" y="622"/>
                  </a:lnTo>
                  <a:lnTo>
                    <a:pt x="261" y="645"/>
                  </a:lnTo>
                  <a:lnTo>
                    <a:pt x="333" y="652"/>
                  </a:lnTo>
                  <a:lnTo>
                    <a:pt x="404" y="642"/>
                  </a:lnTo>
                  <a:lnTo>
                    <a:pt x="471" y="617"/>
                  </a:lnTo>
                  <a:lnTo>
                    <a:pt x="531" y="578"/>
                  </a:lnTo>
                  <a:lnTo>
                    <a:pt x="582" y="526"/>
                  </a:lnTo>
                  <a:lnTo>
                    <a:pt x="621" y="462"/>
                  </a:lnTo>
                  <a:lnTo>
                    <a:pt x="645" y="391"/>
                  </a:lnTo>
                  <a:lnTo>
                    <a:pt x="651" y="318"/>
                  </a:lnTo>
                  <a:lnTo>
                    <a:pt x="642" y="247"/>
                  </a:lnTo>
                  <a:lnTo>
                    <a:pt x="617" y="180"/>
                  </a:lnTo>
                  <a:lnTo>
                    <a:pt x="578" y="120"/>
                  </a:lnTo>
                  <a:lnTo>
                    <a:pt x="526" y="69"/>
                  </a:lnTo>
                  <a:lnTo>
                    <a:pt x="462" y="30"/>
                  </a:lnTo>
                  <a:lnTo>
                    <a:pt x="390" y="6"/>
                  </a:lnTo>
                  <a:lnTo>
                    <a:pt x="318" y="0"/>
                  </a:lnTo>
                  <a:close/>
                </a:path>
              </a:pathLst>
            </a:custGeom>
            <a:solidFill>
              <a:srgbClr val="F2F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68"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9" y="10796"/>
              <a:ext cx="39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45"/>
            <p:cNvSpPr>
              <a:spLocks/>
            </p:cNvSpPr>
            <p:nvPr/>
          </p:nvSpPr>
          <p:spPr bwMode="auto">
            <a:xfrm>
              <a:off x="7293" y="10825"/>
              <a:ext cx="505" cy="476"/>
            </a:xfrm>
            <a:custGeom>
              <a:avLst/>
              <a:gdLst>
                <a:gd name="T0" fmla="+- 0 7613 7294"/>
                <a:gd name="T1" fmla="*/ T0 w 505"/>
                <a:gd name="T2" fmla="+- 0 10921 10826"/>
                <a:gd name="T3" fmla="*/ 10921 h 476"/>
                <a:gd name="T4" fmla="+- 0 7644 7294"/>
                <a:gd name="T5" fmla="*/ T4 w 505"/>
                <a:gd name="T6" fmla="+- 0 10943 10826"/>
                <a:gd name="T7" fmla="*/ 10943 h 476"/>
                <a:gd name="T8" fmla="+- 0 7668 7294"/>
                <a:gd name="T9" fmla="*/ T8 w 505"/>
                <a:gd name="T10" fmla="+- 0 10972 10826"/>
                <a:gd name="T11" fmla="*/ 10972 h 476"/>
                <a:gd name="T12" fmla="+- 0 7741 7294"/>
                <a:gd name="T13" fmla="*/ T12 w 505"/>
                <a:gd name="T14" fmla="+- 0 10888 10826"/>
                <a:gd name="T15" fmla="*/ 10888 h 476"/>
                <a:gd name="T16" fmla="+- 0 7693 7294"/>
                <a:gd name="T17" fmla="*/ T16 w 505"/>
                <a:gd name="T18" fmla="+- 0 10843 10826"/>
                <a:gd name="T19" fmla="*/ 10843 h 476"/>
                <a:gd name="T20" fmla="+- 0 7325 7294"/>
                <a:gd name="T21" fmla="*/ T20 w 505"/>
                <a:gd name="T22" fmla="+- 0 10927 10826"/>
                <a:gd name="T23" fmla="*/ 10927 h 476"/>
                <a:gd name="T24" fmla="+- 0 7302 7294"/>
                <a:gd name="T25" fmla="*/ T24 w 505"/>
                <a:gd name="T26" fmla="+- 0 10986 10826"/>
                <a:gd name="T27" fmla="*/ 10986 h 476"/>
                <a:gd name="T28" fmla="+- 0 7294 7294"/>
                <a:gd name="T29" fmla="*/ T28 w 505"/>
                <a:gd name="T30" fmla="+- 0 11048 10826"/>
                <a:gd name="T31" fmla="*/ 11048 h 476"/>
                <a:gd name="T32" fmla="+- 0 7402 7294"/>
                <a:gd name="T33" fmla="*/ T32 w 505"/>
                <a:gd name="T34" fmla="+- 0 11052 10826"/>
                <a:gd name="T35" fmla="*/ 11052 h 476"/>
                <a:gd name="T36" fmla="+- 0 7403 7294"/>
                <a:gd name="T37" fmla="*/ T36 w 505"/>
                <a:gd name="T38" fmla="+- 0 11030 10826"/>
                <a:gd name="T39" fmla="*/ 11030 h 476"/>
                <a:gd name="T40" fmla="+- 0 7412 7294"/>
                <a:gd name="T41" fmla="*/ T40 w 505"/>
                <a:gd name="T42" fmla="+- 0 10996 10826"/>
                <a:gd name="T43" fmla="*/ 10996 h 476"/>
                <a:gd name="T44" fmla="+- 0 7325 7294"/>
                <a:gd name="T45" fmla="*/ T44 w 505"/>
                <a:gd name="T46" fmla="+- 0 10927 10826"/>
                <a:gd name="T47" fmla="*/ 10927 h 476"/>
                <a:gd name="T48" fmla="+- 0 7690 7294"/>
                <a:gd name="T49" fmla="*/ T48 w 505"/>
                <a:gd name="T50" fmla="+- 0 11044 10826"/>
                <a:gd name="T51" fmla="*/ 11044 h 476"/>
                <a:gd name="T52" fmla="+- 0 7689 7294"/>
                <a:gd name="T53" fmla="*/ T52 w 505"/>
                <a:gd name="T54" fmla="+- 0 11066 10826"/>
                <a:gd name="T55" fmla="*/ 11066 h 476"/>
                <a:gd name="T56" fmla="+- 0 7680 7294"/>
                <a:gd name="T57" fmla="*/ T56 w 505"/>
                <a:gd name="T58" fmla="+- 0 11100 10826"/>
                <a:gd name="T59" fmla="*/ 11100 h 476"/>
                <a:gd name="T60" fmla="+- 0 7768 7294"/>
                <a:gd name="T61" fmla="*/ T60 w 505"/>
                <a:gd name="T62" fmla="+- 0 11168 10826"/>
                <a:gd name="T63" fmla="*/ 11168 h 476"/>
                <a:gd name="T64" fmla="+- 0 7791 7294"/>
                <a:gd name="T65" fmla="*/ T64 w 505"/>
                <a:gd name="T66" fmla="+- 0 11110 10826"/>
                <a:gd name="T67" fmla="*/ 11110 h 476"/>
                <a:gd name="T68" fmla="+- 0 7798 7294"/>
                <a:gd name="T69" fmla="*/ T68 w 505"/>
                <a:gd name="T70" fmla="+- 0 11049 10826"/>
                <a:gd name="T71" fmla="*/ 11049 h 476"/>
                <a:gd name="T72" fmla="+- 0 7423 7294"/>
                <a:gd name="T73" fmla="*/ T72 w 505"/>
                <a:gd name="T74" fmla="+- 0 11123 10826"/>
                <a:gd name="T75" fmla="*/ 11123 h 476"/>
                <a:gd name="T76" fmla="+- 0 7350 7294"/>
                <a:gd name="T77" fmla="*/ T76 w 505"/>
                <a:gd name="T78" fmla="+- 0 11207 10826"/>
                <a:gd name="T79" fmla="*/ 11207 h 476"/>
                <a:gd name="T80" fmla="+- 0 7397 7294"/>
                <a:gd name="T81" fmla="*/ T80 w 505"/>
                <a:gd name="T82" fmla="+- 0 11252 10826"/>
                <a:gd name="T83" fmla="*/ 11252 h 476"/>
                <a:gd name="T84" fmla="+- 0 7477 7294"/>
                <a:gd name="T85" fmla="*/ T84 w 505"/>
                <a:gd name="T86" fmla="+- 0 11175 10826"/>
                <a:gd name="T87" fmla="*/ 11175 h 476"/>
                <a:gd name="T88" fmla="+- 0 7447 7294"/>
                <a:gd name="T89" fmla="*/ T88 w 505"/>
                <a:gd name="T90" fmla="+- 0 11153 10826"/>
                <a:gd name="T91" fmla="*/ 11153 h 476"/>
                <a:gd name="T92" fmla="+- 0 7423 7294"/>
                <a:gd name="T93" fmla="*/ T92 w 505"/>
                <a:gd name="T94" fmla="+- 0 11123 10826"/>
                <a:gd name="T95" fmla="*/ 11123 h 476"/>
                <a:gd name="T96" fmla="+- 0 7611 7294"/>
                <a:gd name="T97" fmla="*/ T96 w 505"/>
                <a:gd name="T98" fmla="+- 0 11177 10826"/>
                <a:gd name="T99" fmla="*/ 11177 h 476"/>
                <a:gd name="T100" fmla="+- 0 7575 7294"/>
                <a:gd name="T101" fmla="*/ T100 w 505"/>
                <a:gd name="T102" fmla="+- 0 11190 10826"/>
                <a:gd name="T103" fmla="*/ 11190 h 476"/>
                <a:gd name="T104" fmla="+- 0 7550 7294"/>
                <a:gd name="T105" fmla="*/ T104 w 505"/>
                <a:gd name="T106" fmla="+- 0 11192 10826"/>
                <a:gd name="T107" fmla="*/ 11192 h 476"/>
                <a:gd name="T108" fmla="+- 0 7569 7294"/>
                <a:gd name="T109" fmla="*/ T108 w 505"/>
                <a:gd name="T110" fmla="+- 0 11300 10826"/>
                <a:gd name="T111" fmla="*/ 11300 h 476"/>
                <a:gd name="T112" fmla="+- 0 7602 7294"/>
                <a:gd name="T113" fmla="*/ T112 w 505"/>
                <a:gd name="T114" fmla="+- 0 11294 10826"/>
                <a:gd name="T115" fmla="*/ 11294 h 476"/>
                <a:gd name="T116" fmla="+- 0 7634 7294"/>
                <a:gd name="T117" fmla="*/ T116 w 505"/>
                <a:gd name="T118" fmla="+- 0 11285 10826"/>
                <a:gd name="T119" fmla="*/ 11285 h 476"/>
                <a:gd name="T120" fmla="+- 0 7664 7294"/>
                <a:gd name="T121" fmla="*/ T120 w 505"/>
                <a:gd name="T122" fmla="+- 0 11271 10826"/>
                <a:gd name="T123" fmla="*/ 11271 h 476"/>
                <a:gd name="T124" fmla="+- 0 7621 7294"/>
                <a:gd name="T125" fmla="*/ T124 w 505"/>
                <a:gd name="T126" fmla="+- 0 11171 10826"/>
                <a:gd name="T127" fmla="*/ 11171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05" h="476">
                  <a:moveTo>
                    <a:pt x="370" y="0"/>
                  </a:moveTo>
                  <a:lnTo>
                    <a:pt x="319" y="95"/>
                  </a:lnTo>
                  <a:lnTo>
                    <a:pt x="336" y="105"/>
                  </a:lnTo>
                  <a:lnTo>
                    <a:pt x="350" y="117"/>
                  </a:lnTo>
                  <a:lnTo>
                    <a:pt x="363" y="131"/>
                  </a:lnTo>
                  <a:lnTo>
                    <a:pt x="374" y="146"/>
                  </a:lnTo>
                  <a:lnTo>
                    <a:pt x="466" y="89"/>
                  </a:lnTo>
                  <a:lnTo>
                    <a:pt x="447" y="62"/>
                  </a:lnTo>
                  <a:lnTo>
                    <a:pt x="424" y="38"/>
                  </a:lnTo>
                  <a:lnTo>
                    <a:pt x="399" y="17"/>
                  </a:lnTo>
                  <a:lnTo>
                    <a:pt x="370" y="0"/>
                  </a:lnTo>
                  <a:close/>
                  <a:moveTo>
                    <a:pt x="31" y="101"/>
                  </a:moveTo>
                  <a:lnTo>
                    <a:pt x="17" y="130"/>
                  </a:lnTo>
                  <a:lnTo>
                    <a:pt x="8" y="160"/>
                  </a:lnTo>
                  <a:lnTo>
                    <a:pt x="2" y="191"/>
                  </a:lnTo>
                  <a:lnTo>
                    <a:pt x="0" y="222"/>
                  </a:lnTo>
                  <a:lnTo>
                    <a:pt x="0" y="228"/>
                  </a:lnTo>
                  <a:lnTo>
                    <a:pt x="108" y="226"/>
                  </a:lnTo>
                  <a:lnTo>
                    <a:pt x="108" y="222"/>
                  </a:lnTo>
                  <a:lnTo>
                    <a:pt x="109" y="204"/>
                  </a:lnTo>
                  <a:lnTo>
                    <a:pt x="113" y="187"/>
                  </a:lnTo>
                  <a:lnTo>
                    <a:pt x="118" y="170"/>
                  </a:lnTo>
                  <a:lnTo>
                    <a:pt x="126" y="153"/>
                  </a:lnTo>
                  <a:lnTo>
                    <a:pt x="31" y="101"/>
                  </a:lnTo>
                  <a:close/>
                  <a:moveTo>
                    <a:pt x="504" y="214"/>
                  </a:moveTo>
                  <a:lnTo>
                    <a:pt x="396" y="218"/>
                  </a:lnTo>
                  <a:lnTo>
                    <a:pt x="396" y="223"/>
                  </a:lnTo>
                  <a:lnTo>
                    <a:pt x="395" y="240"/>
                  </a:lnTo>
                  <a:lnTo>
                    <a:pt x="391" y="257"/>
                  </a:lnTo>
                  <a:lnTo>
                    <a:pt x="386" y="274"/>
                  </a:lnTo>
                  <a:lnTo>
                    <a:pt x="379" y="290"/>
                  </a:lnTo>
                  <a:lnTo>
                    <a:pt x="474" y="342"/>
                  </a:lnTo>
                  <a:lnTo>
                    <a:pt x="487" y="314"/>
                  </a:lnTo>
                  <a:lnTo>
                    <a:pt x="497" y="284"/>
                  </a:lnTo>
                  <a:lnTo>
                    <a:pt x="502" y="254"/>
                  </a:lnTo>
                  <a:lnTo>
                    <a:pt x="504" y="223"/>
                  </a:lnTo>
                  <a:lnTo>
                    <a:pt x="504" y="214"/>
                  </a:lnTo>
                  <a:close/>
                  <a:moveTo>
                    <a:pt x="129" y="297"/>
                  </a:moveTo>
                  <a:lnTo>
                    <a:pt x="37" y="354"/>
                  </a:lnTo>
                  <a:lnTo>
                    <a:pt x="56" y="381"/>
                  </a:lnTo>
                  <a:lnTo>
                    <a:pt x="78" y="405"/>
                  </a:lnTo>
                  <a:lnTo>
                    <a:pt x="103" y="426"/>
                  </a:lnTo>
                  <a:lnTo>
                    <a:pt x="131" y="444"/>
                  </a:lnTo>
                  <a:lnTo>
                    <a:pt x="183" y="349"/>
                  </a:lnTo>
                  <a:lnTo>
                    <a:pt x="167" y="339"/>
                  </a:lnTo>
                  <a:lnTo>
                    <a:pt x="153" y="327"/>
                  </a:lnTo>
                  <a:lnTo>
                    <a:pt x="140" y="313"/>
                  </a:lnTo>
                  <a:lnTo>
                    <a:pt x="129" y="297"/>
                  </a:lnTo>
                  <a:close/>
                  <a:moveTo>
                    <a:pt x="327" y="345"/>
                  </a:moveTo>
                  <a:lnTo>
                    <a:pt x="317" y="351"/>
                  </a:lnTo>
                  <a:lnTo>
                    <a:pt x="305" y="357"/>
                  </a:lnTo>
                  <a:lnTo>
                    <a:pt x="281" y="364"/>
                  </a:lnTo>
                  <a:lnTo>
                    <a:pt x="268" y="366"/>
                  </a:lnTo>
                  <a:lnTo>
                    <a:pt x="256" y="366"/>
                  </a:lnTo>
                  <a:lnTo>
                    <a:pt x="259" y="475"/>
                  </a:lnTo>
                  <a:lnTo>
                    <a:pt x="275" y="474"/>
                  </a:lnTo>
                  <a:lnTo>
                    <a:pt x="292" y="472"/>
                  </a:lnTo>
                  <a:lnTo>
                    <a:pt x="308" y="468"/>
                  </a:lnTo>
                  <a:lnTo>
                    <a:pt x="324" y="464"/>
                  </a:lnTo>
                  <a:lnTo>
                    <a:pt x="340" y="459"/>
                  </a:lnTo>
                  <a:lnTo>
                    <a:pt x="355" y="453"/>
                  </a:lnTo>
                  <a:lnTo>
                    <a:pt x="370" y="445"/>
                  </a:lnTo>
                  <a:lnTo>
                    <a:pt x="384" y="437"/>
                  </a:lnTo>
                  <a:lnTo>
                    <a:pt x="327" y="345"/>
                  </a:lnTo>
                  <a:close/>
                </a:path>
              </a:pathLst>
            </a:custGeom>
            <a:solidFill>
              <a:srgbClr val="D71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70"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7" y="10766"/>
              <a:ext cx="278"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47"/>
            <p:cNvSpPr>
              <a:spLocks/>
            </p:cNvSpPr>
            <p:nvPr/>
          </p:nvSpPr>
          <p:spPr bwMode="auto">
            <a:xfrm>
              <a:off x="6655" y="11991"/>
              <a:ext cx="650" cy="650"/>
            </a:xfrm>
            <a:custGeom>
              <a:avLst/>
              <a:gdLst>
                <a:gd name="T0" fmla="+- 0 6952 6656"/>
                <a:gd name="T1" fmla="*/ T0 w 650"/>
                <a:gd name="T2" fmla="+- 0 11991 11991"/>
                <a:gd name="T3" fmla="*/ 11991 h 650"/>
                <a:gd name="T4" fmla="+- 0 6882 6656"/>
                <a:gd name="T5" fmla="*/ T4 w 650"/>
                <a:gd name="T6" fmla="+- 0 12005 11991"/>
                <a:gd name="T7" fmla="*/ 12005 h 650"/>
                <a:gd name="T8" fmla="+- 0 6816 6656"/>
                <a:gd name="T9" fmla="*/ T8 w 650"/>
                <a:gd name="T10" fmla="+- 0 12035 11991"/>
                <a:gd name="T11" fmla="*/ 12035 h 650"/>
                <a:gd name="T12" fmla="+- 0 6756 6656"/>
                <a:gd name="T13" fmla="*/ T12 w 650"/>
                <a:gd name="T14" fmla="+- 0 12080 11991"/>
                <a:gd name="T15" fmla="*/ 12080 h 650"/>
                <a:gd name="T16" fmla="+- 0 6707 6656"/>
                <a:gd name="T17" fmla="*/ T16 w 650"/>
                <a:gd name="T18" fmla="+- 0 12138 11991"/>
                <a:gd name="T19" fmla="*/ 12138 h 650"/>
                <a:gd name="T20" fmla="+- 0 6675 6656"/>
                <a:gd name="T21" fmla="*/ T20 w 650"/>
                <a:gd name="T22" fmla="+- 0 12203 11991"/>
                <a:gd name="T23" fmla="*/ 12203 h 650"/>
                <a:gd name="T24" fmla="+- 0 6657 6656"/>
                <a:gd name="T25" fmla="*/ T24 w 650"/>
                <a:gd name="T26" fmla="+- 0 12272 11991"/>
                <a:gd name="T27" fmla="*/ 12272 h 650"/>
                <a:gd name="T28" fmla="+- 0 6656 6656"/>
                <a:gd name="T29" fmla="*/ T28 w 650"/>
                <a:gd name="T30" fmla="+- 0 12344 11991"/>
                <a:gd name="T31" fmla="*/ 12344 h 650"/>
                <a:gd name="T32" fmla="+- 0 6670 6656"/>
                <a:gd name="T33" fmla="*/ T32 w 650"/>
                <a:gd name="T34" fmla="+- 0 12414 11991"/>
                <a:gd name="T35" fmla="*/ 12414 h 650"/>
                <a:gd name="T36" fmla="+- 0 6699 6656"/>
                <a:gd name="T37" fmla="*/ T36 w 650"/>
                <a:gd name="T38" fmla="+- 0 12481 11991"/>
                <a:gd name="T39" fmla="*/ 12481 h 650"/>
                <a:gd name="T40" fmla="+- 0 6745 6656"/>
                <a:gd name="T41" fmla="*/ T40 w 650"/>
                <a:gd name="T42" fmla="+- 0 12541 11991"/>
                <a:gd name="T43" fmla="*/ 12541 h 650"/>
                <a:gd name="T44" fmla="+- 0 6803 6656"/>
                <a:gd name="T45" fmla="*/ T44 w 650"/>
                <a:gd name="T46" fmla="+- 0 12589 11991"/>
                <a:gd name="T47" fmla="*/ 12589 h 650"/>
                <a:gd name="T48" fmla="+- 0 6868 6656"/>
                <a:gd name="T49" fmla="*/ T48 w 650"/>
                <a:gd name="T50" fmla="+- 0 12622 11991"/>
                <a:gd name="T51" fmla="*/ 12622 h 650"/>
                <a:gd name="T52" fmla="+- 0 6937 6656"/>
                <a:gd name="T53" fmla="*/ T52 w 650"/>
                <a:gd name="T54" fmla="+- 0 12639 11991"/>
                <a:gd name="T55" fmla="*/ 12639 h 650"/>
                <a:gd name="T56" fmla="+- 0 7009 6656"/>
                <a:gd name="T57" fmla="*/ T56 w 650"/>
                <a:gd name="T58" fmla="+- 0 12640 11991"/>
                <a:gd name="T59" fmla="*/ 12640 h 650"/>
                <a:gd name="T60" fmla="+- 0 7079 6656"/>
                <a:gd name="T61" fmla="*/ T60 w 650"/>
                <a:gd name="T62" fmla="+- 0 12626 11991"/>
                <a:gd name="T63" fmla="*/ 12626 h 650"/>
                <a:gd name="T64" fmla="+- 0 7145 6656"/>
                <a:gd name="T65" fmla="*/ T64 w 650"/>
                <a:gd name="T66" fmla="+- 0 12597 11991"/>
                <a:gd name="T67" fmla="*/ 12597 h 650"/>
                <a:gd name="T68" fmla="+- 0 7205 6656"/>
                <a:gd name="T69" fmla="*/ T68 w 650"/>
                <a:gd name="T70" fmla="+- 0 12552 11991"/>
                <a:gd name="T71" fmla="*/ 12552 h 650"/>
                <a:gd name="T72" fmla="+- 0 7254 6656"/>
                <a:gd name="T73" fmla="*/ T72 w 650"/>
                <a:gd name="T74" fmla="+- 0 12494 11991"/>
                <a:gd name="T75" fmla="*/ 12494 h 650"/>
                <a:gd name="T76" fmla="+- 0 7286 6656"/>
                <a:gd name="T77" fmla="*/ T76 w 650"/>
                <a:gd name="T78" fmla="+- 0 12429 11991"/>
                <a:gd name="T79" fmla="*/ 12429 h 650"/>
                <a:gd name="T80" fmla="+- 0 7304 6656"/>
                <a:gd name="T81" fmla="*/ T80 w 650"/>
                <a:gd name="T82" fmla="+- 0 12359 11991"/>
                <a:gd name="T83" fmla="*/ 12359 h 650"/>
                <a:gd name="T84" fmla="+- 0 7305 6656"/>
                <a:gd name="T85" fmla="*/ T84 w 650"/>
                <a:gd name="T86" fmla="+- 0 12288 11991"/>
                <a:gd name="T87" fmla="*/ 12288 h 650"/>
                <a:gd name="T88" fmla="+- 0 7291 6656"/>
                <a:gd name="T89" fmla="*/ T88 w 650"/>
                <a:gd name="T90" fmla="+- 0 12217 11991"/>
                <a:gd name="T91" fmla="*/ 12217 h 650"/>
                <a:gd name="T92" fmla="+- 0 7262 6656"/>
                <a:gd name="T93" fmla="*/ T92 w 650"/>
                <a:gd name="T94" fmla="+- 0 12151 11991"/>
                <a:gd name="T95" fmla="*/ 12151 h 650"/>
                <a:gd name="T96" fmla="+- 0 7216 6656"/>
                <a:gd name="T97" fmla="*/ T96 w 650"/>
                <a:gd name="T98" fmla="+- 0 12091 11991"/>
                <a:gd name="T99" fmla="*/ 12091 h 650"/>
                <a:gd name="T100" fmla="+- 0 7158 6656"/>
                <a:gd name="T101" fmla="*/ T100 w 650"/>
                <a:gd name="T102" fmla="+- 0 12043 11991"/>
                <a:gd name="T103" fmla="*/ 12043 h 650"/>
                <a:gd name="T104" fmla="+- 0 7093 6656"/>
                <a:gd name="T105" fmla="*/ T104 w 650"/>
                <a:gd name="T106" fmla="+- 0 12010 11991"/>
                <a:gd name="T107" fmla="*/ 12010 h 650"/>
                <a:gd name="T108" fmla="+- 0 7024 6656"/>
                <a:gd name="T109" fmla="*/ T108 w 650"/>
                <a:gd name="T110" fmla="+- 0 11993 11991"/>
                <a:gd name="T111" fmla="*/ 11993 h 650"/>
                <a:gd name="T112" fmla="+- 0 6952 6656"/>
                <a:gd name="T113" fmla="*/ T112 w 650"/>
                <a:gd name="T114" fmla="+- 0 11991 11991"/>
                <a:gd name="T115" fmla="*/ 11991 h 6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50" h="650">
                  <a:moveTo>
                    <a:pt x="296" y="0"/>
                  </a:moveTo>
                  <a:lnTo>
                    <a:pt x="226" y="14"/>
                  </a:lnTo>
                  <a:lnTo>
                    <a:pt x="160" y="44"/>
                  </a:lnTo>
                  <a:lnTo>
                    <a:pt x="100" y="89"/>
                  </a:lnTo>
                  <a:lnTo>
                    <a:pt x="51" y="147"/>
                  </a:lnTo>
                  <a:lnTo>
                    <a:pt x="19" y="212"/>
                  </a:lnTo>
                  <a:lnTo>
                    <a:pt x="1" y="281"/>
                  </a:lnTo>
                  <a:lnTo>
                    <a:pt x="0" y="353"/>
                  </a:lnTo>
                  <a:lnTo>
                    <a:pt x="14" y="423"/>
                  </a:lnTo>
                  <a:lnTo>
                    <a:pt x="43" y="490"/>
                  </a:lnTo>
                  <a:lnTo>
                    <a:pt x="89" y="550"/>
                  </a:lnTo>
                  <a:lnTo>
                    <a:pt x="147" y="598"/>
                  </a:lnTo>
                  <a:lnTo>
                    <a:pt x="212" y="631"/>
                  </a:lnTo>
                  <a:lnTo>
                    <a:pt x="281" y="648"/>
                  </a:lnTo>
                  <a:lnTo>
                    <a:pt x="353" y="649"/>
                  </a:lnTo>
                  <a:lnTo>
                    <a:pt x="423" y="635"/>
                  </a:lnTo>
                  <a:lnTo>
                    <a:pt x="489" y="606"/>
                  </a:lnTo>
                  <a:lnTo>
                    <a:pt x="549" y="561"/>
                  </a:lnTo>
                  <a:lnTo>
                    <a:pt x="598" y="503"/>
                  </a:lnTo>
                  <a:lnTo>
                    <a:pt x="630" y="438"/>
                  </a:lnTo>
                  <a:lnTo>
                    <a:pt x="648" y="368"/>
                  </a:lnTo>
                  <a:lnTo>
                    <a:pt x="649" y="297"/>
                  </a:lnTo>
                  <a:lnTo>
                    <a:pt x="635" y="226"/>
                  </a:lnTo>
                  <a:lnTo>
                    <a:pt x="606" y="160"/>
                  </a:lnTo>
                  <a:lnTo>
                    <a:pt x="560" y="100"/>
                  </a:lnTo>
                  <a:lnTo>
                    <a:pt x="502" y="52"/>
                  </a:lnTo>
                  <a:lnTo>
                    <a:pt x="437" y="19"/>
                  </a:lnTo>
                  <a:lnTo>
                    <a:pt x="368" y="2"/>
                  </a:lnTo>
                  <a:lnTo>
                    <a:pt x="296" y="0"/>
                  </a:lnTo>
                  <a:close/>
                </a:path>
              </a:pathLst>
            </a:custGeom>
            <a:solidFill>
              <a:srgbClr val="F2F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72"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77" y="12111"/>
              <a:ext cx="399"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49"/>
            <p:cNvSpPr>
              <a:spLocks/>
            </p:cNvSpPr>
            <p:nvPr/>
          </p:nvSpPr>
          <p:spPr bwMode="auto">
            <a:xfrm>
              <a:off x="6727" y="12057"/>
              <a:ext cx="505" cy="502"/>
            </a:xfrm>
            <a:custGeom>
              <a:avLst/>
              <a:gdLst>
                <a:gd name="T0" fmla="+- 0 6918 6727"/>
                <a:gd name="T1" fmla="*/ T0 w 505"/>
                <a:gd name="T2" fmla="+- 0 12064 12058"/>
                <a:gd name="T3" fmla="*/ 12064 h 502"/>
                <a:gd name="T4" fmla="+- 0 6857 6727"/>
                <a:gd name="T5" fmla="*/ T4 w 505"/>
                <a:gd name="T6" fmla="+- 0 12088 12058"/>
                <a:gd name="T7" fmla="*/ 12088 h 502"/>
                <a:gd name="T8" fmla="+- 0 6894 6727"/>
                <a:gd name="T9" fmla="*/ T8 w 505"/>
                <a:gd name="T10" fmla="+- 0 12193 12058"/>
                <a:gd name="T11" fmla="*/ 12193 h 502"/>
                <a:gd name="T12" fmla="+- 0 6926 6727"/>
                <a:gd name="T13" fmla="*/ T12 w 505"/>
                <a:gd name="T14" fmla="+- 0 12175 12058"/>
                <a:gd name="T15" fmla="*/ 12175 h 502"/>
                <a:gd name="T16" fmla="+- 0 6963 6727"/>
                <a:gd name="T17" fmla="*/ T16 w 505"/>
                <a:gd name="T18" fmla="+- 0 12166 12058"/>
                <a:gd name="T19" fmla="*/ 12166 h 502"/>
                <a:gd name="T20" fmla="+- 0 7080 6727"/>
                <a:gd name="T21" fmla="*/ T20 w 505"/>
                <a:gd name="T22" fmla="+- 0 12077 12058"/>
                <a:gd name="T23" fmla="*/ 12077 h 502"/>
                <a:gd name="T24" fmla="+- 0 7048 6727"/>
                <a:gd name="T25" fmla="*/ T24 w 505"/>
                <a:gd name="T26" fmla="+- 0 12182 12058"/>
                <a:gd name="T27" fmla="*/ 12182 h 502"/>
                <a:gd name="T28" fmla="+- 0 7079 6727"/>
                <a:gd name="T29" fmla="*/ T28 w 505"/>
                <a:gd name="T30" fmla="+- 0 12204 12058"/>
                <a:gd name="T31" fmla="*/ 12204 h 502"/>
                <a:gd name="T32" fmla="+- 0 7095 6727"/>
                <a:gd name="T33" fmla="*/ T32 w 505"/>
                <a:gd name="T34" fmla="+- 0 12223 12058"/>
                <a:gd name="T35" fmla="*/ 12223 h 502"/>
                <a:gd name="T36" fmla="+- 0 7172 6727"/>
                <a:gd name="T37" fmla="*/ T36 w 505"/>
                <a:gd name="T38" fmla="+- 0 12146 12058"/>
                <a:gd name="T39" fmla="*/ 12146 h 502"/>
                <a:gd name="T40" fmla="+- 0 7149 6727"/>
                <a:gd name="T41" fmla="*/ T40 w 505"/>
                <a:gd name="T42" fmla="+- 0 12122 12058"/>
                <a:gd name="T43" fmla="*/ 12122 h 502"/>
                <a:gd name="T44" fmla="+- 0 7124 6727"/>
                <a:gd name="T45" fmla="*/ T44 w 505"/>
                <a:gd name="T46" fmla="+- 0 12101 12058"/>
                <a:gd name="T47" fmla="*/ 12101 h 502"/>
                <a:gd name="T48" fmla="+- 0 7095 6727"/>
                <a:gd name="T49" fmla="*/ T48 w 505"/>
                <a:gd name="T50" fmla="+- 0 12084 12058"/>
                <a:gd name="T51" fmla="*/ 12084 h 502"/>
                <a:gd name="T52" fmla="+- 0 6748 6727"/>
                <a:gd name="T53" fmla="*/ T52 w 505"/>
                <a:gd name="T54" fmla="+- 0 12209 12058"/>
                <a:gd name="T55" fmla="*/ 12209 h 502"/>
                <a:gd name="T56" fmla="+- 0 6732 6727"/>
                <a:gd name="T57" fmla="*/ T56 w 505"/>
                <a:gd name="T58" fmla="+- 0 12257 12058"/>
                <a:gd name="T59" fmla="*/ 12257 h 502"/>
                <a:gd name="T60" fmla="+- 0 6727 6727"/>
                <a:gd name="T61" fmla="*/ T60 w 505"/>
                <a:gd name="T62" fmla="+- 0 12308 12058"/>
                <a:gd name="T63" fmla="*/ 12308 h 502"/>
                <a:gd name="T64" fmla="+- 0 6728 6727"/>
                <a:gd name="T65" fmla="*/ T64 w 505"/>
                <a:gd name="T66" fmla="+- 0 12328 12058"/>
                <a:gd name="T67" fmla="*/ 12328 h 502"/>
                <a:gd name="T68" fmla="+- 0 6837 6727"/>
                <a:gd name="T69" fmla="*/ T68 w 505"/>
                <a:gd name="T70" fmla="+- 0 12325 12058"/>
                <a:gd name="T71" fmla="*/ 12325 h 502"/>
                <a:gd name="T72" fmla="+- 0 6836 6727"/>
                <a:gd name="T73" fmla="*/ T72 w 505"/>
                <a:gd name="T74" fmla="+- 0 12314 12058"/>
                <a:gd name="T75" fmla="*/ 12314 h 502"/>
                <a:gd name="T76" fmla="+- 0 6836 6727"/>
                <a:gd name="T77" fmla="*/ T76 w 505"/>
                <a:gd name="T78" fmla="+- 0 12294 12058"/>
                <a:gd name="T79" fmla="*/ 12294 h 502"/>
                <a:gd name="T80" fmla="+- 0 6842 6727"/>
                <a:gd name="T81" fmla="*/ T80 w 505"/>
                <a:gd name="T82" fmla="+- 0 12265 12058"/>
                <a:gd name="T83" fmla="*/ 12265 h 502"/>
                <a:gd name="T84" fmla="+- 0 6748 6727"/>
                <a:gd name="T85" fmla="*/ T84 w 505"/>
                <a:gd name="T86" fmla="+- 0 12209 12058"/>
                <a:gd name="T87" fmla="*/ 12209 h 502"/>
                <a:gd name="T88" fmla="+- 0 7122 6727"/>
                <a:gd name="T89" fmla="*/ T88 w 505"/>
                <a:gd name="T90" fmla="+- 0 12293 12058"/>
                <a:gd name="T91" fmla="*/ 12293 h 502"/>
                <a:gd name="T92" fmla="+- 0 7123 6727"/>
                <a:gd name="T93" fmla="*/ T92 w 505"/>
                <a:gd name="T94" fmla="+- 0 12303 12058"/>
                <a:gd name="T95" fmla="*/ 12303 h 502"/>
                <a:gd name="T96" fmla="+- 0 7122 6727"/>
                <a:gd name="T97" fmla="*/ T96 w 505"/>
                <a:gd name="T98" fmla="+- 0 12323 12058"/>
                <a:gd name="T99" fmla="*/ 12323 h 502"/>
                <a:gd name="T100" fmla="+- 0 7116 6727"/>
                <a:gd name="T101" fmla="*/ T100 w 505"/>
                <a:gd name="T102" fmla="+- 0 12353 12058"/>
                <a:gd name="T103" fmla="*/ 12353 h 502"/>
                <a:gd name="T104" fmla="+- 0 7210 6727"/>
                <a:gd name="T105" fmla="*/ T104 w 505"/>
                <a:gd name="T106" fmla="+- 0 12410 12058"/>
                <a:gd name="T107" fmla="*/ 12410 h 502"/>
                <a:gd name="T108" fmla="+- 0 7226 6727"/>
                <a:gd name="T109" fmla="*/ T108 w 505"/>
                <a:gd name="T110" fmla="+- 0 12361 12058"/>
                <a:gd name="T111" fmla="*/ 12361 h 502"/>
                <a:gd name="T112" fmla="+- 0 7232 6727"/>
                <a:gd name="T113" fmla="*/ T112 w 505"/>
                <a:gd name="T114" fmla="+- 0 12308 12058"/>
                <a:gd name="T115" fmla="*/ 12308 h 502"/>
                <a:gd name="T116" fmla="+- 0 7231 6727"/>
                <a:gd name="T117" fmla="*/ T116 w 505"/>
                <a:gd name="T118" fmla="+- 0 12290 12058"/>
                <a:gd name="T119" fmla="*/ 12290 h 502"/>
                <a:gd name="T120" fmla="+- 0 7064 6727"/>
                <a:gd name="T121" fmla="*/ T120 w 505"/>
                <a:gd name="T122" fmla="+- 0 12425 12058"/>
                <a:gd name="T123" fmla="*/ 12425 h 502"/>
                <a:gd name="T124" fmla="+- 0 7031 6727"/>
                <a:gd name="T125" fmla="*/ T124 w 505"/>
                <a:gd name="T126" fmla="+- 0 12443 12058"/>
                <a:gd name="T127" fmla="*/ 12443 h 502"/>
                <a:gd name="T128" fmla="+- 0 6994 6727"/>
                <a:gd name="T129" fmla="*/ T128 w 505"/>
                <a:gd name="T130" fmla="+- 0 12451 12058"/>
                <a:gd name="T131" fmla="*/ 12451 h 502"/>
                <a:gd name="T132" fmla="+- 0 7038 6727"/>
                <a:gd name="T133" fmla="*/ T132 w 505"/>
                <a:gd name="T134" fmla="+- 0 12554 12058"/>
                <a:gd name="T135" fmla="*/ 12554 h 502"/>
                <a:gd name="T136" fmla="+- 0 7100 6727"/>
                <a:gd name="T137" fmla="*/ T136 w 505"/>
                <a:gd name="T138" fmla="+- 0 12530 12058"/>
                <a:gd name="T139" fmla="*/ 12530 h 502"/>
                <a:gd name="T140" fmla="+- 0 7064 6727"/>
                <a:gd name="T141" fmla="*/ T140 w 505"/>
                <a:gd name="T142" fmla="+- 0 12425 12058"/>
                <a:gd name="T143" fmla="*/ 12425 h 5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505" h="502">
                  <a:moveTo>
                    <a:pt x="224" y="0"/>
                  </a:moveTo>
                  <a:lnTo>
                    <a:pt x="191" y="6"/>
                  </a:lnTo>
                  <a:lnTo>
                    <a:pt x="159" y="16"/>
                  </a:lnTo>
                  <a:lnTo>
                    <a:pt x="130" y="30"/>
                  </a:lnTo>
                  <a:lnTo>
                    <a:pt x="102" y="48"/>
                  </a:lnTo>
                  <a:lnTo>
                    <a:pt x="167" y="135"/>
                  </a:lnTo>
                  <a:lnTo>
                    <a:pt x="182" y="125"/>
                  </a:lnTo>
                  <a:lnTo>
                    <a:pt x="199" y="117"/>
                  </a:lnTo>
                  <a:lnTo>
                    <a:pt x="217" y="111"/>
                  </a:lnTo>
                  <a:lnTo>
                    <a:pt x="236" y="108"/>
                  </a:lnTo>
                  <a:lnTo>
                    <a:pt x="224" y="0"/>
                  </a:lnTo>
                  <a:close/>
                  <a:moveTo>
                    <a:pt x="353" y="19"/>
                  </a:moveTo>
                  <a:lnTo>
                    <a:pt x="310" y="119"/>
                  </a:lnTo>
                  <a:lnTo>
                    <a:pt x="321" y="124"/>
                  </a:lnTo>
                  <a:lnTo>
                    <a:pt x="332" y="130"/>
                  </a:lnTo>
                  <a:lnTo>
                    <a:pt x="352" y="146"/>
                  </a:lnTo>
                  <a:lnTo>
                    <a:pt x="361" y="155"/>
                  </a:lnTo>
                  <a:lnTo>
                    <a:pt x="368" y="165"/>
                  </a:lnTo>
                  <a:lnTo>
                    <a:pt x="456" y="101"/>
                  </a:lnTo>
                  <a:lnTo>
                    <a:pt x="445" y="88"/>
                  </a:lnTo>
                  <a:lnTo>
                    <a:pt x="434" y="76"/>
                  </a:lnTo>
                  <a:lnTo>
                    <a:pt x="422" y="64"/>
                  </a:lnTo>
                  <a:lnTo>
                    <a:pt x="410" y="53"/>
                  </a:lnTo>
                  <a:lnTo>
                    <a:pt x="397" y="43"/>
                  </a:lnTo>
                  <a:lnTo>
                    <a:pt x="383" y="34"/>
                  </a:lnTo>
                  <a:lnTo>
                    <a:pt x="368" y="26"/>
                  </a:lnTo>
                  <a:lnTo>
                    <a:pt x="353" y="19"/>
                  </a:lnTo>
                  <a:close/>
                  <a:moveTo>
                    <a:pt x="21" y="151"/>
                  </a:moveTo>
                  <a:lnTo>
                    <a:pt x="12" y="175"/>
                  </a:lnTo>
                  <a:lnTo>
                    <a:pt x="5" y="199"/>
                  </a:lnTo>
                  <a:lnTo>
                    <a:pt x="1" y="225"/>
                  </a:lnTo>
                  <a:lnTo>
                    <a:pt x="0" y="250"/>
                  </a:lnTo>
                  <a:lnTo>
                    <a:pt x="0" y="262"/>
                  </a:lnTo>
                  <a:lnTo>
                    <a:pt x="1" y="270"/>
                  </a:lnTo>
                  <a:lnTo>
                    <a:pt x="2" y="280"/>
                  </a:lnTo>
                  <a:lnTo>
                    <a:pt x="110" y="267"/>
                  </a:lnTo>
                  <a:lnTo>
                    <a:pt x="109" y="262"/>
                  </a:lnTo>
                  <a:lnTo>
                    <a:pt x="109" y="256"/>
                  </a:lnTo>
                  <a:lnTo>
                    <a:pt x="109" y="250"/>
                  </a:lnTo>
                  <a:lnTo>
                    <a:pt x="109" y="236"/>
                  </a:lnTo>
                  <a:lnTo>
                    <a:pt x="112" y="221"/>
                  </a:lnTo>
                  <a:lnTo>
                    <a:pt x="115" y="207"/>
                  </a:lnTo>
                  <a:lnTo>
                    <a:pt x="120" y="194"/>
                  </a:lnTo>
                  <a:lnTo>
                    <a:pt x="21" y="151"/>
                  </a:lnTo>
                  <a:close/>
                  <a:moveTo>
                    <a:pt x="503" y="223"/>
                  </a:moveTo>
                  <a:lnTo>
                    <a:pt x="395" y="235"/>
                  </a:lnTo>
                  <a:lnTo>
                    <a:pt x="396" y="240"/>
                  </a:lnTo>
                  <a:lnTo>
                    <a:pt x="396" y="245"/>
                  </a:lnTo>
                  <a:lnTo>
                    <a:pt x="396" y="250"/>
                  </a:lnTo>
                  <a:lnTo>
                    <a:pt x="395" y="265"/>
                  </a:lnTo>
                  <a:lnTo>
                    <a:pt x="393" y="280"/>
                  </a:lnTo>
                  <a:lnTo>
                    <a:pt x="389" y="295"/>
                  </a:lnTo>
                  <a:lnTo>
                    <a:pt x="384" y="308"/>
                  </a:lnTo>
                  <a:lnTo>
                    <a:pt x="483" y="352"/>
                  </a:lnTo>
                  <a:lnTo>
                    <a:pt x="493" y="328"/>
                  </a:lnTo>
                  <a:lnTo>
                    <a:pt x="499" y="303"/>
                  </a:lnTo>
                  <a:lnTo>
                    <a:pt x="503" y="277"/>
                  </a:lnTo>
                  <a:lnTo>
                    <a:pt x="505" y="250"/>
                  </a:lnTo>
                  <a:lnTo>
                    <a:pt x="505" y="240"/>
                  </a:lnTo>
                  <a:lnTo>
                    <a:pt x="504" y="232"/>
                  </a:lnTo>
                  <a:lnTo>
                    <a:pt x="503" y="223"/>
                  </a:lnTo>
                  <a:close/>
                  <a:moveTo>
                    <a:pt x="337" y="367"/>
                  </a:moveTo>
                  <a:lnTo>
                    <a:pt x="321" y="377"/>
                  </a:lnTo>
                  <a:lnTo>
                    <a:pt x="304" y="385"/>
                  </a:lnTo>
                  <a:lnTo>
                    <a:pt x="286" y="390"/>
                  </a:lnTo>
                  <a:lnTo>
                    <a:pt x="267" y="393"/>
                  </a:lnTo>
                  <a:lnTo>
                    <a:pt x="279" y="501"/>
                  </a:lnTo>
                  <a:lnTo>
                    <a:pt x="311" y="496"/>
                  </a:lnTo>
                  <a:lnTo>
                    <a:pt x="343" y="486"/>
                  </a:lnTo>
                  <a:lnTo>
                    <a:pt x="373" y="472"/>
                  </a:lnTo>
                  <a:lnTo>
                    <a:pt x="401" y="454"/>
                  </a:lnTo>
                  <a:lnTo>
                    <a:pt x="337" y="367"/>
                  </a:lnTo>
                  <a:close/>
                </a:path>
              </a:pathLst>
            </a:custGeom>
            <a:solidFill>
              <a:srgbClr val="8D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74"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54" y="12108"/>
              <a:ext cx="362"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51"/>
            <p:cNvSpPr>
              <a:spLocks/>
            </p:cNvSpPr>
            <p:nvPr/>
          </p:nvSpPr>
          <p:spPr bwMode="auto">
            <a:xfrm>
              <a:off x="7121" y="13327"/>
              <a:ext cx="652" cy="652"/>
            </a:xfrm>
            <a:custGeom>
              <a:avLst/>
              <a:gdLst>
                <a:gd name="T0" fmla="+- 0 7444 7122"/>
                <a:gd name="T1" fmla="*/ T0 w 652"/>
                <a:gd name="T2" fmla="+- 0 13328 13328"/>
                <a:gd name="T3" fmla="*/ 13328 h 652"/>
                <a:gd name="T4" fmla="+- 0 7373 7122"/>
                <a:gd name="T5" fmla="*/ T4 w 652"/>
                <a:gd name="T6" fmla="+- 0 13336 13328"/>
                <a:gd name="T7" fmla="*/ 13336 h 652"/>
                <a:gd name="T8" fmla="+- 0 7306 7122"/>
                <a:gd name="T9" fmla="*/ T8 w 652"/>
                <a:gd name="T10" fmla="+- 0 13360 13328"/>
                <a:gd name="T11" fmla="*/ 13360 h 652"/>
                <a:gd name="T12" fmla="+- 0 7244 7122"/>
                <a:gd name="T13" fmla="*/ T12 w 652"/>
                <a:gd name="T14" fmla="+- 0 13399 13328"/>
                <a:gd name="T15" fmla="*/ 13399 h 652"/>
                <a:gd name="T16" fmla="+- 0 7191 7122"/>
                <a:gd name="T17" fmla="*/ T16 w 652"/>
                <a:gd name="T18" fmla="+- 0 13453 13328"/>
                <a:gd name="T19" fmla="*/ 13453 h 652"/>
                <a:gd name="T20" fmla="+- 0 7152 7122"/>
                <a:gd name="T21" fmla="*/ T20 w 652"/>
                <a:gd name="T22" fmla="+- 0 13517 13328"/>
                <a:gd name="T23" fmla="*/ 13517 h 652"/>
                <a:gd name="T24" fmla="+- 0 7129 7122"/>
                <a:gd name="T25" fmla="*/ T24 w 652"/>
                <a:gd name="T26" fmla="+- 0 13586 13328"/>
                <a:gd name="T27" fmla="*/ 13586 h 652"/>
                <a:gd name="T28" fmla="+- 0 7122 7122"/>
                <a:gd name="T29" fmla="*/ T28 w 652"/>
                <a:gd name="T30" fmla="+- 0 13657 13328"/>
                <a:gd name="T31" fmla="*/ 13657 h 652"/>
                <a:gd name="T32" fmla="+- 0 7130 7122"/>
                <a:gd name="T33" fmla="*/ T32 w 652"/>
                <a:gd name="T34" fmla="+- 0 13728 13328"/>
                <a:gd name="T35" fmla="*/ 13728 h 652"/>
                <a:gd name="T36" fmla="+- 0 7154 7122"/>
                <a:gd name="T37" fmla="*/ T36 w 652"/>
                <a:gd name="T38" fmla="+- 0 13796 13328"/>
                <a:gd name="T39" fmla="*/ 13796 h 652"/>
                <a:gd name="T40" fmla="+- 0 7193 7122"/>
                <a:gd name="T41" fmla="*/ T40 w 652"/>
                <a:gd name="T42" fmla="+- 0 13857 13328"/>
                <a:gd name="T43" fmla="*/ 13857 h 652"/>
                <a:gd name="T44" fmla="+- 0 7246 7122"/>
                <a:gd name="T45" fmla="*/ T44 w 652"/>
                <a:gd name="T46" fmla="+- 0 13910 13328"/>
                <a:gd name="T47" fmla="*/ 13910 h 652"/>
                <a:gd name="T48" fmla="+- 0 7310 7122"/>
                <a:gd name="T49" fmla="*/ T48 w 652"/>
                <a:gd name="T50" fmla="+- 0 13949 13328"/>
                <a:gd name="T51" fmla="*/ 13949 h 652"/>
                <a:gd name="T52" fmla="+- 0 7379 7122"/>
                <a:gd name="T53" fmla="*/ T52 w 652"/>
                <a:gd name="T54" fmla="+- 0 13972 13328"/>
                <a:gd name="T55" fmla="*/ 13972 h 652"/>
                <a:gd name="T56" fmla="+- 0 7451 7122"/>
                <a:gd name="T57" fmla="*/ T56 w 652"/>
                <a:gd name="T58" fmla="+- 0 13980 13328"/>
                <a:gd name="T59" fmla="*/ 13980 h 652"/>
                <a:gd name="T60" fmla="+- 0 7522 7122"/>
                <a:gd name="T61" fmla="*/ T60 w 652"/>
                <a:gd name="T62" fmla="+- 0 13971 13328"/>
                <a:gd name="T63" fmla="*/ 13971 h 652"/>
                <a:gd name="T64" fmla="+- 0 7589 7122"/>
                <a:gd name="T65" fmla="*/ T64 w 652"/>
                <a:gd name="T66" fmla="+- 0 13947 13328"/>
                <a:gd name="T67" fmla="*/ 13947 h 652"/>
                <a:gd name="T68" fmla="+- 0 7651 7122"/>
                <a:gd name="T69" fmla="*/ T68 w 652"/>
                <a:gd name="T70" fmla="+- 0 13908 13328"/>
                <a:gd name="T71" fmla="*/ 13908 h 652"/>
                <a:gd name="T72" fmla="+- 0 7704 7122"/>
                <a:gd name="T73" fmla="*/ T72 w 652"/>
                <a:gd name="T74" fmla="+- 0 13855 13328"/>
                <a:gd name="T75" fmla="*/ 13855 h 652"/>
                <a:gd name="T76" fmla="+- 0 7743 7122"/>
                <a:gd name="T77" fmla="*/ T76 w 652"/>
                <a:gd name="T78" fmla="+- 0 13791 13328"/>
                <a:gd name="T79" fmla="*/ 13791 h 652"/>
                <a:gd name="T80" fmla="+- 0 7766 7122"/>
                <a:gd name="T81" fmla="*/ T80 w 652"/>
                <a:gd name="T82" fmla="+- 0 13722 13328"/>
                <a:gd name="T83" fmla="*/ 13722 h 652"/>
                <a:gd name="T84" fmla="+- 0 7773 7122"/>
                <a:gd name="T85" fmla="*/ T84 w 652"/>
                <a:gd name="T86" fmla="+- 0 13650 13328"/>
                <a:gd name="T87" fmla="*/ 13650 h 652"/>
                <a:gd name="T88" fmla="+- 0 7765 7122"/>
                <a:gd name="T89" fmla="*/ T88 w 652"/>
                <a:gd name="T90" fmla="+- 0 13579 13328"/>
                <a:gd name="T91" fmla="*/ 13579 h 652"/>
                <a:gd name="T92" fmla="+- 0 7741 7122"/>
                <a:gd name="T93" fmla="*/ T92 w 652"/>
                <a:gd name="T94" fmla="+- 0 13512 13328"/>
                <a:gd name="T95" fmla="*/ 13512 h 652"/>
                <a:gd name="T96" fmla="+- 0 7702 7122"/>
                <a:gd name="T97" fmla="*/ T96 w 652"/>
                <a:gd name="T98" fmla="+- 0 13450 13328"/>
                <a:gd name="T99" fmla="*/ 13450 h 652"/>
                <a:gd name="T100" fmla="+- 0 7649 7122"/>
                <a:gd name="T101" fmla="*/ T100 w 652"/>
                <a:gd name="T102" fmla="+- 0 13397 13328"/>
                <a:gd name="T103" fmla="*/ 13397 h 652"/>
                <a:gd name="T104" fmla="+- 0 7584 7122"/>
                <a:gd name="T105" fmla="*/ T104 w 652"/>
                <a:gd name="T106" fmla="+- 0 13358 13328"/>
                <a:gd name="T107" fmla="*/ 13358 h 652"/>
                <a:gd name="T108" fmla="+- 0 7515 7122"/>
                <a:gd name="T109" fmla="*/ T108 w 652"/>
                <a:gd name="T110" fmla="+- 0 13335 13328"/>
                <a:gd name="T111" fmla="*/ 13335 h 652"/>
                <a:gd name="T112" fmla="+- 0 7444 7122"/>
                <a:gd name="T113" fmla="*/ T112 w 652"/>
                <a:gd name="T114" fmla="+- 0 13328 13328"/>
                <a:gd name="T115" fmla="*/ 13328 h 6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52" h="652">
                  <a:moveTo>
                    <a:pt x="322" y="0"/>
                  </a:moveTo>
                  <a:lnTo>
                    <a:pt x="251" y="8"/>
                  </a:lnTo>
                  <a:lnTo>
                    <a:pt x="184" y="32"/>
                  </a:lnTo>
                  <a:lnTo>
                    <a:pt x="122" y="71"/>
                  </a:lnTo>
                  <a:lnTo>
                    <a:pt x="69" y="125"/>
                  </a:lnTo>
                  <a:lnTo>
                    <a:pt x="30" y="189"/>
                  </a:lnTo>
                  <a:lnTo>
                    <a:pt x="7" y="258"/>
                  </a:lnTo>
                  <a:lnTo>
                    <a:pt x="0" y="329"/>
                  </a:lnTo>
                  <a:lnTo>
                    <a:pt x="8" y="400"/>
                  </a:lnTo>
                  <a:lnTo>
                    <a:pt x="32" y="468"/>
                  </a:lnTo>
                  <a:lnTo>
                    <a:pt x="71" y="529"/>
                  </a:lnTo>
                  <a:lnTo>
                    <a:pt x="124" y="582"/>
                  </a:lnTo>
                  <a:lnTo>
                    <a:pt x="188" y="621"/>
                  </a:lnTo>
                  <a:lnTo>
                    <a:pt x="257" y="644"/>
                  </a:lnTo>
                  <a:lnTo>
                    <a:pt x="329" y="652"/>
                  </a:lnTo>
                  <a:lnTo>
                    <a:pt x="400" y="643"/>
                  </a:lnTo>
                  <a:lnTo>
                    <a:pt x="467" y="619"/>
                  </a:lnTo>
                  <a:lnTo>
                    <a:pt x="529" y="580"/>
                  </a:lnTo>
                  <a:lnTo>
                    <a:pt x="582" y="527"/>
                  </a:lnTo>
                  <a:lnTo>
                    <a:pt x="621" y="463"/>
                  </a:lnTo>
                  <a:lnTo>
                    <a:pt x="644" y="394"/>
                  </a:lnTo>
                  <a:lnTo>
                    <a:pt x="651" y="322"/>
                  </a:lnTo>
                  <a:lnTo>
                    <a:pt x="643" y="251"/>
                  </a:lnTo>
                  <a:lnTo>
                    <a:pt x="619" y="184"/>
                  </a:lnTo>
                  <a:lnTo>
                    <a:pt x="580" y="122"/>
                  </a:lnTo>
                  <a:lnTo>
                    <a:pt x="527" y="69"/>
                  </a:lnTo>
                  <a:lnTo>
                    <a:pt x="462" y="30"/>
                  </a:lnTo>
                  <a:lnTo>
                    <a:pt x="393" y="7"/>
                  </a:lnTo>
                  <a:lnTo>
                    <a:pt x="322" y="0"/>
                  </a:lnTo>
                  <a:close/>
                </a:path>
              </a:pathLst>
            </a:custGeom>
            <a:solidFill>
              <a:srgbClr val="F2F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76" name="Picture 5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45" y="13421"/>
              <a:ext cx="39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53"/>
            <p:cNvSpPr>
              <a:spLocks/>
            </p:cNvSpPr>
            <p:nvPr/>
          </p:nvSpPr>
          <p:spPr bwMode="auto">
            <a:xfrm>
              <a:off x="7190" y="13425"/>
              <a:ext cx="505" cy="483"/>
            </a:xfrm>
            <a:custGeom>
              <a:avLst/>
              <a:gdLst>
                <a:gd name="T0" fmla="+- 0 7313 7191"/>
                <a:gd name="T1" fmla="*/ T0 w 505"/>
                <a:gd name="T2" fmla="+- 0 13441 13426"/>
                <a:gd name="T3" fmla="*/ 13441 h 483"/>
                <a:gd name="T4" fmla="+- 0 7261 7191"/>
                <a:gd name="T5" fmla="*/ T4 w 505"/>
                <a:gd name="T6" fmla="+- 0 13482 13426"/>
                <a:gd name="T7" fmla="*/ 13482 h 483"/>
                <a:gd name="T8" fmla="+- 0 7327 7191"/>
                <a:gd name="T9" fmla="*/ T8 w 505"/>
                <a:gd name="T10" fmla="+- 0 13572 13426"/>
                <a:gd name="T11" fmla="*/ 13572 h 483"/>
                <a:gd name="T12" fmla="+- 0 7353 7191"/>
                <a:gd name="T13" fmla="*/ T12 w 505"/>
                <a:gd name="T14" fmla="+- 0 13545 13426"/>
                <a:gd name="T15" fmla="*/ 13545 h 483"/>
                <a:gd name="T16" fmla="+- 0 7386 7191"/>
                <a:gd name="T17" fmla="*/ T16 w 505"/>
                <a:gd name="T18" fmla="+- 0 13525 13426"/>
                <a:gd name="T19" fmla="*/ 13525 h 483"/>
                <a:gd name="T20" fmla="+- 0 7673 7191"/>
                <a:gd name="T21" fmla="*/ T20 w 505"/>
                <a:gd name="T22" fmla="+- 0 13553 13426"/>
                <a:gd name="T23" fmla="*/ 13553 h 483"/>
                <a:gd name="T24" fmla="+- 0 7580 7191"/>
                <a:gd name="T25" fmla="*/ T24 w 505"/>
                <a:gd name="T26" fmla="+- 0 13612 13426"/>
                <a:gd name="T27" fmla="*/ 13612 h 483"/>
                <a:gd name="T28" fmla="+- 0 7586 7191"/>
                <a:gd name="T29" fmla="*/ T28 w 505"/>
                <a:gd name="T30" fmla="+- 0 13642 13426"/>
                <a:gd name="T31" fmla="*/ 13642 h 483"/>
                <a:gd name="T32" fmla="+- 0 7587 7191"/>
                <a:gd name="T33" fmla="*/ T32 w 505"/>
                <a:gd name="T34" fmla="+- 0 13665 13426"/>
                <a:gd name="T35" fmla="*/ 13665 h 483"/>
                <a:gd name="T36" fmla="+- 0 7586 7191"/>
                <a:gd name="T37" fmla="*/ T36 w 505"/>
                <a:gd name="T38" fmla="+- 0 13671 13426"/>
                <a:gd name="T39" fmla="*/ 13671 h 483"/>
                <a:gd name="T40" fmla="+- 0 7695 7191"/>
                <a:gd name="T41" fmla="*/ T40 w 505"/>
                <a:gd name="T42" fmla="+- 0 13674 13426"/>
                <a:gd name="T43" fmla="*/ 13674 h 483"/>
                <a:gd name="T44" fmla="+- 0 7695 7191"/>
                <a:gd name="T45" fmla="*/ T44 w 505"/>
                <a:gd name="T46" fmla="+- 0 13657 13426"/>
                <a:gd name="T47" fmla="*/ 13657 h 483"/>
                <a:gd name="T48" fmla="+- 0 7690 7191"/>
                <a:gd name="T49" fmla="*/ T48 w 505"/>
                <a:gd name="T50" fmla="+- 0 13604 13426"/>
                <a:gd name="T51" fmla="*/ 13604 h 483"/>
                <a:gd name="T52" fmla="+- 0 7673 7191"/>
                <a:gd name="T53" fmla="*/ T52 w 505"/>
                <a:gd name="T54" fmla="+- 0 13553 13426"/>
                <a:gd name="T55" fmla="*/ 13553 h 483"/>
                <a:gd name="T56" fmla="+- 0 7191 7191"/>
                <a:gd name="T57" fmla="*/ T56 w 505"/>
                <a:gd name="T58" fmla="+- 0 13639 13426"/>
                <a:gd name="T59" fmla="*/ 13639 h 483"/>
                <a:gd name="T60" fmla="+- 0 7191 7191"/>
                <a:gd name="T61" fmla="*/ T60 w 505"/>
                <a:gd name="T62" fmla="+- 0 13657 13426"/>
                <a:gd name="T63" fmla="*/ 13657 h 483"/>
                <a:gd name="T64" fmla="+- 0 7196 7191"/>
                <a:gd name="T65" fmla="*/ T64 w 505"/>
                <a:gd name="T66" fmla="+- 0 13709 13426"/>
                <a:gd name="T67" fmla="*/ 13709 h 483"/>
                <a:gd name="T68" fmla="+- 0 7212 7191"/>
                <a:gd name="T69" fmla="*/ T68 w 505"/>
                <a:gd name="T70" fmla="+- 0 13759 13426"/>
                <a:gd name="T71" fmla="*/ 13759 h 483"/>
                <a:gd name="T72" fmla="+- 0 7306 7191"/>
                <a:gd name="T73" fmla="*/ T72 w 505"/>
                <a:gd name="T74" fmla="+- 0 13701 13426"/>
                <a:gd name="T75" fmla="*/ 13701 h 483"/>
                <a:gd name="T76" fmla="+- 0 7300 7191"/>
                <a:gd name="T77" fmla="*/ T76 w 505"/>
                <a:gd name="T78" fmla="+- 0 13672 13426"/>
                <a:gd name="T79" fmla="*/ 13672 h 483"/>
                <a:gd name="T80" fmla="+- 0 7299 7191"/>
                <a:gd name="T81" fmla="*/ T80 w 505"/>
                <a:gd name="T82" fmla="+- 0 13652 13426"/>
                <a:gd name="T83" fmla="*/ 13652 h 483"/>
                <a:gd name="T84" fmla="+- 0 7300 7191"/>
                <a:gd name="T85" fmla="*/ T84 w 505"/>
                <a:gd name="T86" fmla="+- 0 13641 13426"/>
                <a:gd name="T87" fmla="*/ 13641 h 483"/>
                <a:gd name="T88" fmla="+- 0 7560 7191"/>
                <a:gd name="T89" fmla="*/ T88 w 505"/>
                <a:gd name="T90" fmla="+- 0 13741 13426"/>
                <a:gd name="T91" fmla="*/ 13741 h 483"/>
                <a:gd name="T92" fmla="+- 0 7534 7191"/>
                <a:gd name="T93" fmla="*/ T92 w 505"/>
                <a:gd name="T94" fmla="+- 0 13768 13426"/>
                <a:gd name="T95" fmla="*/ 13768 h 483"/>
                <a:gd name="T96" fmla="+- 0 7502 7191"/>
                <a:gd name="T97" fmla="*/ T96 w 505"/>
                <a:gd name="T98" fmla="+- 0 13788 13426"/>
                <a:gd name="T99" fmla="*/ 13788 h 483"/>
                <a:gd name="T100" fmla="+- 0 7576 7191"/>
                <a:gd name="T101" fmla="*/ T100 w 505"/>
                <a:gd name="T102" fmla="+- 0 13872 13426"/>
                <a:gd name="T103" fmla="*/ 13872 h 483"/>
                <a:gd name="T104" fmla="+- 0 7627 7191"/>
                <a:gd name="T105" fmla="*/ T104 w 505"/>
                <a:gd name="T106" fmla="+- 0 13830 13426"/>
                <a:gd name="T107" fmla="*/ 13830 h 483"/>
                <a:gd name="T108" fmla="+- 0 7560 7191"/>
                <a:gd name="T109" fmla="*/ T108 w 505"/>
                <a:gd name="T110" fmla="+- 0 13741 13426"/>
                <a:gd name="T111" fmla="*/ 13741 h 483"/>
                <a:gd name="T112" fmla="+- 0 7295 7191"/>
                <a:gd name="T113" fmla="*/ T112 w 505"/>
                <a:gd name="T114" fmla="+- 0 13861 13426"/>
                <a:gd name="T115" fmla="*/ 13861 h 483"/>
                <a:gd name="T116" fmla="+- 0 7323 7191"/>
                <a:gd name="T117" fmla="*/ T116 w 505"/>
                <a:gd name="T118" fmla="+- 0 13879 13426"/>
                <a:gd name="T119" fmla="*/ 13879 h 483"/>
                <a:gd name="T120" fmla="+- 0 7353 7191"/>
                <a:gd name="T121" fmla="*/ T120 w 505"/>
                <a:gd name="T122" fmla="+- 0 13892 13426"/>
                <a:gd name="T123" fmla="*/ 13892 h 483"/>
                <a:gd name="T124" fmla="+- 0 7384 7191"/>
                <a:gd name="T125" fmla="*/ T124 w 505"/>
                <a:gd name="T126" fmla="+- 0 13902 13426"/>
                <a:gd name="T127" fmla="*/ 13902 h 483"/>
                <a:gd name="T128" fmla="+- 0 7417 7191"/>
                <a:gd name="T129" fmla="*/ T128 w 505"/>
                <a:gd name="T130" fmla="+- 0 13908 13426"/>
                <a:gd name="T131" fmla="*/ 13908 h 483"/>
                <a:gd name="T132" fmla="+- 0 7416 7191"/>
                <a:gd name="T133" fmla="*/ T132 w 505"/>
                <a:gd name="T134" fmla="+- 0 13799 13426"/>
                <a:gd name="T135" fmla="*/ 13799 h 483"/>
                <a:gd name="T136" fmla="+- 0 7380 7191"/>
                <a:gd name="T137" fmla="*/ T136 w 505"/>
                <a:gd name="T138" fmla="+- 0 13787 13426"/>
                <a:gd name="T139" fmla="*/ 13787 h 483"/>
                <a:gd name="T140" fmla="+- 0 7359 7191"/>
                <a:gd name="T141" fmla="*/ T140 w 505"/>
                <a:gd name="T142" fmla="+- 0 13773 13426"/>
                <a:gd name="T143" fmla="*/ 13773 h 4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505" h="483">
                  <a:moveTo>
                    <a:pt x="151" y="0"/>
                  </a:moveTo>
                  <a:lnTo>
                    <a:pt x="122" y="15"/>
                  </a:lnTo>
                  <a:lnTo>
                    <a:pt x="94" y="34"/>
                  </a:lnTo>
                  <a:lnTo>
                    <a:pt x="70" y="56"/>
                  </a:lnTo>
                  <a:lnTo>
                    <a:pt x="49" y="82"/>
                  </a:lnTo>
                  <a:lnTo>
                    <a:pt x="136" y="146"/>
                  </a:lnTo>
                  <a:lnTo>
                    <a:pt x="148" y="131"/>
                  </a:lnTo>
                  <a:lnTo>
                    <a:pt x="162" y="119"/>
                  </a:lnTo>
                  <a:lnTo>
                    <a:pt x="178" y="108"/>
                  </a:lnTo>
                  <a:lnTo>
                    <a:pt x="195" y="99"/>
                  </a:lnTo>
                  <a:lnTo>
                    <a:pt x="151" y="0"/>
                  </a:lnTo>
                  <a:close/>
                  <a:moveTo>
                    <a:pt x="482" y="127"/>
                  </a:moveTo>
                  <a:lnTo>
                    <a:pt x="383" y="171"/>
                  </a:lnTo>
                  <a:lnTo>
                    <a:pt x="389" y="186"/>
                  </a:lnTo>
                  <a:lnTo>
                    <a:pt x="393" y="201"/>
                  </a:lnTo>
                  <a:lnTo>
                    <a:pt x="395" y="216"/>
                  </a:lnTo>
                  <a:lnTo>
                    <a:pt x="396" y="231"/>
                  </a:lnTo>
                  <a:lnTo>
                    <a:pt x="396" y="239"/>
                  </a:lnTo>
                  <a:lnTo>
                    <a:pt x="396" y="240"/>
                  </a:lnTo>
                  <a:lnTo>
                    <a:pt x="395" y="245"/>
                  </a:lnTo>
                  <a:lnTo>
                    <a:pt x="503" y="256"/>
                  </a:lnTo>
                  <a:lnTo>
                    <a:pt x="504" y="248"/>
                  </a:lnTo>
                  <a:lnTo>
                    <a:pt x="504" y="240"/>
                  </a:lnTo>
                  <a:lnTo>
                    <a:pt x="504" y="231"/>
                  </a:lnTo>
                  <a:lnTo>
                    <a:pt x="503" y="204"/>
                  </a:lnTo>
                  <a:lnTo>
                    <a:pt x="499" y="178"/>
                  </a:lnTo>
                  <a:lnTo>
                    <a:pt x="492" y="152"/>
                  </a:lnTo>
                  <a:lnTo>
                    <a:pt x="482" y="127"/>
                  </a:lnTo>
                  <a:close/>
                  <a:moveTo>
                    <a:pt x="1" y="204"/>
                  </a:moveTo>
                  <a:lnTo>
                    <a:pt x="0" y="213"/>
                  </a:lnTo>
                  <a:lnTo>
                    <a:pt x="0" y="221"/>
                  </a:lnTo>
                  <a:lnTo>
                    <a:pt x="0" y="231"/>
                  </a:lnTo>
                  <a:lnTo>
                    <a:pt x="1" y="257"/>
                  </a:lnTo>
                  <a:lnTo>
                    <a:pt x="5" y="283"/>
                  </a:lnTo>
                  <a:lnTo>
                    <a:pt x="12" y="308"/>
                  </a:lnTo>
                  <a:lnTo>
                    <a:pt x="21" y="333"/>
                  </a:lnTo>
                  <a:lnTo>
                    <a:pt x="121" y="289"/>
                  </a:lnTo>
                  <a:lnTo>
                    <a:pt x="115" y="275"/>
                  </a:lnTo>
                  <a:lnTo>
                    <a:pt x="111" y="261"/>
                  </a:lnTo>
                  <a:lnTo>
                    <a:pt x="109" y="246"/>
                  </a:lnTo>
                  <a:lnTo>
                    <a:pt x="108" y="231"/>
                  </a:lnTo>
                  <a:lnTo>
                    <a:pt x="108" y="226"/>
                  </a:lnTo>
                  <a:lnTo>
                    <a:pt x="109" y="221"/>
                  </a:lnTo>
                  <a:lnTo>
                    <a:pt x="109" y="215"/>
                  </a:lnTo>
                  <a:lnTo>
                    <a:pt x="1" y="204"/>
                  </a:lnTo>
                  <a:close/>
                  <a:moveTo>
                    <a:pt x="369" y="315"/>
                  </a:moveTo>
                  <a:lnTo>
                    <a:pt x="357" y="330"/>
                  </a:lnTo>
                  <a:lnTo>
                    <a:pt x="343" y="342"/>
                  </a:lnTo>
                  <a:lnTo>
                    <a:pt x="328" y="353"/>
                  </a:lnTo>
                  <a:lnTo>
                    <a:pt x="311" y="362"/>
                  </a:lnTo>
                  <a:lnTo>
                    <a:pt x="355" y="461"/>
                  </a:lnTo>
                  <a:lnTo>
                    <a:pt x="385" y="446"/>
                  </a:lnTo>
                  <a:lnTo>
                    <a:pt x="412" y="426"/>
                  </a:lnTo>
                  <a:lnTo>
                    <a:pt x="436" y="404"/>
                  </a:lnTo>
                  <a:lnTo>
                    <a:pt x="457" y="378"/>
                  </a:lnTo>
                  <a:lnTo>
                    <a:pt x="369" y="315"/>
                  </a:lnTo>
                  <a:close/>
                  <a:moveTo>
                    <a:pt x="168" y="347"/>
                  </a:moveTo>
                  <a:lnTo>
                    <a:pt x="104" y="435"/>
                  </a:lnTo>
                  <a:lnTo>
                    <a:pt x="117" y="444"/>
                  </a:lnTo>
                  <a:lnTo>
                    <a:pt x="132" y="453"/>
                  </a:lnTo>
                  <a:lnTo>
                    <a:pt x="146" y="460"/>
                  </a:lnTo>
                  <a:lnTo>
                    <a:pt x="162" y="466"/>
                  </a:lnTo>
                  <a:lnTo>
                    <a:pt x="177" y="472"/>
                  </a:lnTo>
                  <a:lnTo>
                    <a:pt x="193" y="476"/>
                  </a:lnTo>
                  <a:lnTo>
                    <a:pt x="210" y="480"/>
                  </a:lnTo>
                  <a:lnTo>
                    <a:pt x="226" y="482"/>
                  </a:lnTo>
                  <a:lnTo>
                    <a:pt x="237" y="374"/>
                  </a:lnTo>
                  <a:lnTo>
                    <a:pt x="225" y="373"/>
                  </a:lnTo>
                  <a:lnTo>
                    <a:pt x="212" y="370"/>
                  </a:lnTo>
                  <a:lnTo>
                    <a:pt x="189" y="361"/>
                  </a:lnTo>
                  <a:lnTo>
                    <a:pt x="178" y="355"/>
                  </a:lnTo>
                  <a:lnTo>
                    <a:pt x="168" y="347"/>
                  </a:lnTo>
                  <a:close/>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78" name="Picture 5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04" y="13406"/>
              <a:ext cx="277"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TextBox 58">
            <a:extLst>
              <a:ext uri="{FF2B5EF4-FFF2-40B4-BE49-F238E27FC236}">
                <a16:creationId xmlns:a16="http://schemas.microsoft.com/office/drawing/2014/main" id="{7E2BB5B3-0EED-EE45-9462-B4B2DF84E9D6}"/>
              </a:ext>
            </a:extLst>
          </p:cNvPr>
          <p:cNvSpPr txBox="1"/>
          <p:nvPr/>
        </p:nvSpPr>
        <p:spPr>
          <a:xfrm>
            <a:off x="8258696" y="6479400"/>
            <a:ext cx="3361048" cy="369332"/>
          </a:xfrm>
          <a:prstGeom prst="rect">
            <a:avLst/>
          </a:prstGeom>
          <a:noFill/>
        </p:spPr>
        <p:txBody>
          <a:bodyPr wrap="none" rtlCol="0">
            <a:spAutoFit/>
          </a:bodyPr>
          <a:lstStyle/>
          <a:p>
            <a:r>
              <a:rPr lang="en-US" dirty="0"/>
              <a:t>Source: </a:t>
            </a:r>
            <a:r>
              <a:rPr lang="en-US" dirty="0" smtClean="0"/>
              <a:t>Equity in the Center, </a:t>
            </a:r>
            <a:r>
              <a:rPr lang="en-US" dirty="0"/>
              <a:t>2018</a:t>
            </a:r>
          </a:p>
        </p:txBody>
      </p:sp>
      <p:sp>
        <p:nvSpPr>
          <p:cNvPr id="60" name="Title 1">
            <a:extLst>
              <a:ext uri="{FF2B5EF4-FFF2-40B4-BE49-F238E27FC236}">
                <a16:creationId xmlns:a16="http://schemas.microsoft.com/office/drawing/2014/main" id="{AA81E223-B792-8F49-A770-CEE8AD241BD0}"/>
              </a:ext>
            </a:extLst>
          </p:cNvPr>
          <p:cNvSpPr>
            <a:spLocks noGrp="1"/>
          </p:cNvSpPr>
          <p:nvPr>
            <p:ph type="title"/>
          </p:nvPr>
        </p:nvSpPr>
        <p:spPr>
          <a:xfrm>
            <a:off x="119921" y="1138252"/>
            <a:ext cx="11952157" cy="721171"/>
          </a:xfrm>
        </p:spPr>
        <p:txBody>
          <a:bodyPr>
            <a:noAutofit/>
          </a:bodyPr>
          <a:lstStyle/>
          <a:p>
            <a:pPr algn="ctr"/>
            <a:r>
              <a:rPr lang="en-US" sz="5000" b="1" dirty="0" smtClean="0">
                <a:latin typeface="+mn-lt"/>
              </a:rPr>
              <a:t>Building a Race Equity Culture: </a:t>
            </a:r>
            <a:br>
              <a:rPr lang="en-US" sz="5000" b="1" dirty="0" smtClean="0">
                <a:latin typeface="+mn-lt"/>
              </a:rPr>
            </a:br>
            <a:r>
              <a:rPr lang="en-US" sz="5000" b="1" dirty="0" smtClean="0">
                <a:latin typeface="+mn-lt"/>
              </a:rPr>
              <a:t>The Race Equity Cycle </a:t>
            </a:r>
            <a:endParaRPr lang="en-US" sz="5000" b="1" dirty="0">
              <a:latin typeface="+mn-lt"/>
            </a:endParaRPr>
          </a:p>
        </p:txBody>
      </p:sp>
      <p:sp>
        <p:nvSpPr>
          <p:cNvPr id="61" name="Content Placeholder 2"/>
          <p:cNvSpPr>
            <a:spLocks noGrp="1"/>
          </p:cNvSpPr>
          <p:nvPr>
            <p:ph idx="1"/>
          </p:nvPr>
        </p:nvSpPr>
        <p:spPr>
          <a:xfrm>
            <a:off x="753946" y="2028811"/>
            <a:ext cx="6290437" cy="4824021"/>
          </a:xfrm>
        </p:spPr>
        <p:txBody>
          <a:bodyPr>
            <a:normAutofit/>
          </a:bodyPr>
          <a:lstStyle/>
          <a:p>
            <a:pPr marL="0" lvl="0" indent="0">
              <a:buNone/>
            </a:pPr>
            <a:r>
              <a:rPr lang="en-US" b="1" dirty="0" smtClean="0"/>
              <a:t>AWAKE</a:t>
            </a:r>
          </a:p>
          <a:p>
            <a:pPr lvl="1"/>
            <a:r>
              <a:rPr lang="en-US" dirty="0" smtClean="0"/>
              <a:t>Focus on </a:t>
            </a:r>
            <a:r>
              <a:rPr lang="en-US" i="1" dirty="0" smtClean="0"/>
              <a:t>people</a:t>
            </a:r>
            <a:r>
              <a:rPr lang="en-US" dirty="0" smtClean="0"/>
              <a:t> and on building a workforce and boards comprised of individuals from different race backgrounds</a:t>
            </a:r>
          </a:p>
          <a:p>
            <a:pPr marL="0" lvl="0" indent="0">
              <a:buNone/>
            </a:pPr>
            <a:r>
              <a:rPr lang="en-US" b="1" dirty="0" smtClean="0"/>
              <a:t>WOKE</a:t>
            </a:r>
          </a:p>
          <a:p>
            <a:pPr lvl="1"/>
            <a:r>
              <a:rPr lang="en-US" dirty="0" smtClean="0"/>
              <a:t>Focus on </a:t>
            </a:r>
            <a:r>
              <a:rPr lang="en-US" i="1" dirty="0" smtClean="0"/>
              <a:t>culture</a:t>
            </a:r>
            <a:r>
              <a:rPr lang="en-US" dirty="0" smtClean="0"/>
              <a:t> and creating an environment where everyone is comfortable sharing their experiences, and everyone is equipped to talk about race equity and inequities</a:t>
            </a:r>
          </a:p>
          <a:p>
            <a:pPr marL="0" lvl="0" indent="0">
              <a:buNone/>
            </a:pPr>
            <a:r>
              <a:rPr lang="en-US" b="1" dirty="0" smtClean="0"/>
              <a:t>WORK</a:t>
            </a:r>
          </a:p>
          <a:p>
            <a:pPr lvl="1"/>
            <a:r>
              <a:rPr lang="en-US" dirty="0" smtClean="0"/>
              <a:t>Focus on </a:t>
            </a:r>
            <a:r>
              <a:rPr lang="en-US" i="1" dirty="0" smtClean="0"/>
              <a:t>systems</a:t>
            </a:r>
            <a:r>
              <a:rPr lang="en-US" dirty="0" smtClean="0"/>
              <a:t> to improve race equity</a:t>
            </a:r>
          </a:p>
          <a:p>
            <a:pPr marL="457200" lvl="1" indent="0">
              <a:buNone/>
            </a:pPr>
            <a:endParaRPr lang="en-US" b="1" dirty="0"/>
          </a:p>
          <a:p>
            <a:pPr marL="0" indent="0">
              <a:lnSpc>
                <a:spcPct val="100000"/>
              </a:lnSpc>
              <a:spcBef>
                <a:spcPts val="0"/>
              </a:spcBef>
              <a:buNone/>
            </a:pPr>
            <a:endParaRPr lang="en-US" b="1" dirty="0"/>
          </a:p>
        </p:txBody>
      </p:sp>
      <p:graphicFrame>
        <p:nvGraphicFramePr>
          <p:cNvPr id="62" name="Table 61">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660901205"/>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 HOW? </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a:t>
                      </a:r>
                    </a:p>
                    <a:p>
                      <a:pPr algn="ctr"/>
                      <a:r>
                        <a:rPr lang="en-US" sz="2000" b="1" baseline="0" dirty="0" smtClean="0">
                          <a:solidFill>
                            <a:schemeClr val="tx1"/>
                          </a:solidFill>
                          <a:latin typeface="+mj-lt"/>
                        </a:rPr>
                        <a:t>EQUITY </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63"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2</a:t>
            </a:r>
            <a:r>
              <a:rPr lang="en-US" dirty="0">
                <a:solidFill>
                  <a:srgbClr val="90C226"/>
                </a:solidFill>
              </a:rPr>
              <a:t>0</a:t>
            </a:r>
          </a:p>
        </p:txBody>
      </p:sp>
    </p:spTree>
    <p:extLst>
      <p:ext uri="{BB962C8B-B14F-4D97-AF65-F5344CB8AC3E}">
        <p14:creationId xmlns:p14="http://schemas.microsoft.com/office/powerpoint/2010/main" val="2669082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1E223-B792-8F49-A770-CEE8AD241BD0}"/>
              </a:ext>
            </a:extLst>
          </p:cNvPr>
          <p:cNvSpPr>
            <a:spLocks noGrp="1"/>
          </p:cNvSpPr>
          <p:nvPr>
            <p:ph type="title"/>
          </p:nvPr>
        </p:nvSpPr>
        <p:spPr>
          <a:xfrm>
            <a:off x="119921" y="1138252"/>
            <a:ext cx="11952157" cy="721171"/>
          </a:xfrm>
        </p:spPr>
        <p:txBody>
          <a:bodyPr>
            <a:noAutofit/>
          </a:bodyPr>
          <a:lstStyle/>
          <a:p>
            <a:pPr algn="ctr"/>
            <a:r>
              <a:rPr lang="en-US" sz="5000" b="1" dirty="0" smtClean="0">
                <a:latin typeface="+mn-lt"/>
              </a:rPr>
              <a:t>Building a Race Equity Culture: </a:t>
            </a:r>
            <a:br>
              <a:rPr lang="en-US" sz="5000" b="1" dirty="0" smtClean="0">
                <a:latin typeface="+mn-lt"/>
              </a:rPr>
            </a:br>
            <a:r>
              <a:rPr lang="en-US" sz="5000" b="1" dirty="0" smtClean="0">
                <a:latin typeface="+mn-lt"/>
              </a:rPr>
              <a:t>The Role of Levers </a:t>
            </a:r>
            <a:endParaRPr lang="en-US" sz="5000" b="1" dirty="0">
              <a:latin typeface="+mn-lt"/>
            </a:endParaRPr>
          </a:p>
        </p:txBody>
      </p:sp>
      <p:sp>
        <p:nvSpPr>
          <p:cNvPr id="6" name="TextBox 5">
            <a:extLst>
              <a:ext uri="{FF2B5EF4-FFF2-40B4-BE49-F238E27FC236}">
                <a16:creationId xmlns:a16="http://schemas.microsoft.com/office/drawing/2014/main" id="{7E2BB5B3-0EED-EE45-9462-B4B2DF84E9D6}"/>
              </a:ext>
            </a:extLst>
          </p:cNvPr>
          <p:cNvSpPr txBox="1"/>
          <p:nvPr/>
        </p:nvSpPr>
        <p:spPr>
          <a:xfrm>
            <a:off x="8258696" y="6479400"/>
            <a:ext cx="3361048" cy="369332"/>
          </a:xfrm>
          <a:prstGeom prst="rect">
            <a:avLst/>
          </a:prstGeom>
          <a:noFill/>
        </p:spPr>
        <p:txBody>
          <a:bodyPr wrap="none" rtlCol="0">
            <a:spAutoFit/>
          </a:bodyPr>
          <a:lstStyle/>
          <a:p>
            <a:r>
              <a:rPr lang="en-US" dirty="0"/>
              <a:t>Source: </a:t>
            </a:r>
            <a:r>
              <a:rPr lang="en-US" dirty="0" smtClean="0"/>
              <a:t>Equity in the Center, </a:t>
            </a:r>
            <a:r>
              <a:rPr lang="en-US" dirty="0"/>
              <a:t>2018</a:t>
            </a:r>
          </a:p>
        </p:txBody>
      </p:sp>
      <p:grpSp>
        <p:nvGrpSpPr>
          <p:cNvPr id="38" name="Group 2"/>
          <p:cNvGrpSpPr>
            <a:grpSpLocks/>
          </p:cNvGrpSpPr>
          <p:nvPr/>
        </p:nvGrpSpPr>
        <p:grpSpPr bwMode="auto">
          <a:xfrm>
            <a:off x="7329715" y="2028811"/>
            <a:ext cx="4742364" cy="4397409"/>
            <a:chOff x="6331" y="9936"/>
            <a:chExt cx="4977" cy="4977"/>
          </a:xfrm>
        </p:grpSpPr>
        <p:pic>
          <p:nvPicPr>
            <p:cNvPr id="39"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 y="9936"/>
              <a:ext cx="4977" cy="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 y="10891"/>
              <a:ext cx="3046" cy="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4" y="11358"/>
              <a:ext cx="2633" cy="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29"/>
            <p:cNvSpPr>
              <a:spLocks/>
            </p:cNvSpPr>
            <p:nvPr/>
          </p:nvSpPr>
          <p:spPr bwMode="auto">
            <a:xfrm>
              <a:off x="7170" y="10756"/>
              <a:ext cx="3300" cy="3300"/>
            </a:xfrm>
            <a:custGeom>
              <a:avLst/>
              <a:gdLst>
                <a:gd name="T0" fmla="+- 0 8912 7170"/>
                <a:gd name="T1" fmla="*/ T0 w 3300"/>
                <a:gd name="T2" fmla="+- 0 10981 10756"/>
                <a:gd name="T3" fmla="*/ 10981 h 3300"/>
                <a:gd name="T4" fmla="+- 0 8673 7170"/>
                <a:gd name="T5" fmla="*/ T4 w 3300"/>
                <a:gd name="T6" fmla="+- 0 10763 10756"/>
                <a:gd name="T7" fmla="*/ 10763 h 3300"/>
                <a:gd name="T8" fmla="+- 0 8631 7170"/>
                <a:gd name="T9" fmla="*/ T8 w 3300"/>
                <a:gd name="T10" fmla="+- 0 10990 10756"/>
                <a:gd name="T11" fmla="*/ 10990 h 3300"/>
                <a:gd name="T12" fmla="+- 0 9127 7170"/>
                <a:gd name="T13" fmla="*/ T12 w 3300"/>
                <a:gd name="T14" fmla="+- 0 11011 10756"/>
                <a:gd name="T15" fmla="*/ 11011 h 3300"/>
                <a:gd name="T16" fmla="+- 0 9103 7170"/>
                <a:gd name="T17" fmla="*/ T16 w 3300"/>
                <a:gd name="T18" fmla="+- 0 10781 10756"/>
                <a:gd name="T19" fmla="*/ 10781 h 3300"/>
                <a:gd name="T20" fmla="+- 0 8358 7170"/>
                <a:gd name="T21" fmla="*/ T20 w 3300"/>
                <a:gd name="T22" fmla="+- 0 11054 10756"/>
                <a:gd name="T23" fmla="*/ 11054 h 3300"/>
                <a:gd name="T24" fmla="+- 0 9335 7170"/>
                <a:gd name="T25" fmla="*/ T24 w 3300"/>
                <a:gd name="T26" fmla="+- 0 11074 10756"/>
                <a:gd name="T27" fmla="*/ 11074 h 3300"/>
                <a:gd name="T28" fmla="+- 0 9415 7170"/>
                <a:gd name="T29" fmla="*/ T28 w 3300"/>
                <a:gd name="T30" fmla="+- 0 10867 10756"/>
                <a:gd name="T31" fmla="*/ 10867 h 3300"/>
                <a:gd name="T32" fmla="+- 0 7582 7170"/>
                <a:gd name="T33" fmla="*/ T32 w 3300"/>
                <a:gd name="T34" fmla="+- 0 11694 10756"/>
                <a:gd name="T35" fmla="*/ 11694 h 3300"/>
                <a:gd name="T36" fmla="+- 0 7627 7170"/>
                <a:gd name="T37" fmla="*/ T36 w 3300"/>
                <a:gd name="T38" fmla="+- 0 11267 10756"/>
                <a:gd name="T39" fmla="*/ 11267 h 3300"/>
                <a:gd name="T40" fmla="+- 0 7787 7170"/>
                <a:gd name="T41" fmla="*/ T40 w 3300"/>
                <a:gd name="T42" fmla="+- 0 11420 10756"/>
                <a:gd name="T43" fmla="*/ 11420 h 3300"/>
                <a:gd name="T44" fmla="+- 0 7758 7170"/>
                <a:gd name="T45" fmla="*/ T44 w 3300"/>
                <a:gd name="T46" fmla="+- 0 11144 10756"/>
                <a:gd name="T47" fmla="*/ 11144 h 3300"/>
                <a:gd name="T48" fmla="+- 0 8120 7170"/>
                <a:gd name="T49" fmla="*/ T48 w 3300"/>
                <a:gd name="T50" fmla="+- 0 10912 10756"/>
                <a:gd name="T51" fmla="*/ 10912 h 3300"/>
                <a:gd name="T52" fmla="+- 0 8159 7170"/>
                <a:gd name="T53" fmla="*/ T52 w 3300"/>
                <a:gd name="T54" fmla="+- 0 11140 10756"/>
                <a:gd name="T55" fmla="*/ 11140 h 3300"/>
                <a:gd name="T56" fmla="+- 0 10086 7170"/>
                <a:gd name="T57" fmla="*/ T56 w 3300"/>
                <a:gd name="T58" fmla="+- 0 11744 10756"/>
                <a:gd name="T59" fmla="*/ 11744 h 3300"/>
                <a:gd name="T60" fmla="+- 0 10247 7170"/>
                <a:gd name="T61" fmla="*/ T60 w 3300"/>
                <a:gd name="T62" fmla="+- 0 11578 10756"/>
                <a:gd name="T63" fmla="*/ 11578 h 3300"/>
                <a:gd name="T64" fmla="+- 0 10170 7170"/>
                <a:gd name="T65" fmla="*/ T64 w 3300"/>
                <a:gd name="T66" fmla="+- 0 11457 10756"/>
                <a:gd name="T67" fmla="*/ 11457 h 3300"/>
                <a:gd name="T68" fmla="+- 0 9760 7170"/>
                <a:gd name="T69" fmla="*/ T68 w 3300"/>
                <a:gd name="T70" fmla="+- 0 11330 10756"/>
                <a:gd name="T71" fmla="*/ 11330 h 3300"/>
                <a:gd name="T72" fmla="+- 0 9905 7170"/>
                <a:gd name="T73" fmla="*/ T72 w 3300"/>
                <a:gd name="T74" fmla="+- 0 11164 10756"/>
                <a:gd name="T75" fmla="*/ 11164 h 3300"/>
                <a:gd name="T76" fmla="+- 0 9637 7170"/>
                <a:gd name="T77" fmla="*/ T76 w 3300"/>
                <a:gd name="T78" fmla="+- 0 11234 10756"/>
                <a:gd name="T79" fmla="*/ 11234 h 3300"/>
                <a:gd name="T80" fmla="+- 0 7309 7170"/>
                <a:gd name="T81" fmla="*/ T80 w 3300"/>
                <a:gd name="T82" fmla="+- 0 11744 10756"/>
                <a:gd name="T83" fmla="*/ 11744 h 3300"/>
                <a:gd name="T84" fmla="+- 0 7511 7170"/>
                <a:gd name="T85" fmla="*/ T84 w 3300"/>
                <a:gd name="T86" fmla="+- 0 11833 10756"/>
                <a:gd name="T87" fmla="*/ 11833 h 3300"/>
                <a:gd name="T88" fmla="+- 0 10191 7170"/>
                <a:gd name="T89" fmla="*/ T88 w 3300"/>
                <a:gd name="T90" fmla="+- 0 12003 10756"/>
                <a:gd name="T91" fmla="*/ 12003 h 3300"/>
                <a:gd name="T92" fmla="+- 0 7225 7170"/>
                <a:gd name="T93" fmla="*/ T92 w 3300"/>
                <a:gd name="T94" fmla="+- 0 11981 10756"/>
                <a:gd name="T95" fmla="*/ 11981 h 3300"/>
                <a:gd name="T96" fmla="+- 0 7425 7170"/>
                <a:gd name="T97" fmla="*/ T96 w 3300"/>
                <a:gd name="T98" fmla="+- 0 12099 10756"/>
                <a:gd name="T99" fmla="*/ 12099 h 3300"/>
                <a:gd name="T100" fmla="+- 0 10236 7170"/>
                <a:gd name="T101" fmla="*/ T100 w 3300"/>
                <a:gd name="T102" fmla="+- 0 12216 10756"/>
                <a:gd name="T103" fmla="*/ 12216 h 3300"/>
                <a:gd name="T104" fmla="+- 0 10444 7170"/>
                <a:gd name="T105" fmla="*/ T104 w 3300"/>
                <a:gd name="T106" fmla="+- 0 12116 10756"/>
                <a:gd name="T107" fmla="*/ 12116 h 3300"/>
                <a:gd name="T108" fmla="+- 0 7392 7170"/>
                <a:gd name="T109" fmla="*/ T108 w 3300"/>
                <a:gd name="T110" fmla="+- 0 12376 10756"/>
                <a:gd name="T111" fmla="*/ 12376 h 3300"/>
                <a:gd name="T112" fmla="+- 0 10248 7170"/>
                <a:gd name="T113" fmla="*/ T112 w 3300"/>
                <a:gd name="T114" fmla="+- 0 12406 10756"/>
                <a:gd name="T115" fmla="*/ 12406 h 3300"/>
                <a:gd name="T116" fmla="+- 0 10468 7170"/>
                <a:gd name="T117" fmla="*/ T116 w 3300"/>
                <a:gd name="T118" fmla="+- 0 12478 10756"/>
                <a:gd name="T119" fmla="*/ 12478 h 3300"/>
                <a:gd name="T120" fmla="+- 0 7184 7170"/>
                <a:gd name="T121" fmla="*/ T120 w 3300"/>
                <a:gd name="T122" fmla="+- 0 12623 10756"/>
                <a:gd name="T123" fmla="*/ 12623 h 3300"/>
                <a:gd name="T124" fmla="+- 0 7397 7170"/>
                <a:gd name="T125" fmla="*/ T124 w 3300"/>
                <a:gd name="T126" fmla="+- 0 12533 10756"/>
                <a:gd name="T127" fmla="*/ 12533 h 3300"/>
                <a:gd name="T128" fmla="+- 0 10423 7170"/>
                <a:gd name="T129" fmla="*/ T128 w 3300"/>
                <a:gd name="T130" fmla="+- 0 12798 10756"/>
                <a:gd name="T131" fmla="*/ 12798 h 3300"/>
                <a:gd name="T132" fmla="+- 0 7236 7170"/>
                <a:gd name="T133" fmla="*/ T132 w 3300"/>
                <a:gd name="T134" fmla="+- 0 12870 10756"/>
                <a:gd name="T135" fmla="*/ 12870 h 3300"/>
                <a:gd name="T136" fmla="+- 0 7449 7170"/>
                <a:gd name="T137" fmla="*/ T136 w 3300"/>
                <a:gd name="T138" fmla="+- 0 12808 10756"/>
                <a:gd name="T139" fmla="*/ 12808 h 3300"/>
                <a:gd name="T140" fmla="+- 0 10316 7170"/>
                <a:gd name="T141" fmla="*/ T140 w 3300"/>
                <a:gd name="T142" fmla="+- 0 13104 10756"/>
                <a:gd name="T143" fmla="*/ 13104 h 3300"/>
                <a:gd name="T144" fmla="+- 0 7875 7170"/>
                <a:gd name="T145" fmla="*/ T144 w 3300"/>
                <a:gd name="T146" fmla="+- 0 13759 10756"/>
                <a:gd name="T147" fmla="*/ 13759 h 3300"/>
                <a:gd name="T148" fmla="+- 0 8053 7170"/>
                <a:gd name="T149" fmla="*/ T148 w 3300"/>
                <a:gd name="T150" fmla="+- 0 13612 10756"/>
                <a:gd name="T151" fmla="*/ 13612 h 3300"/>
                <a:gd name="T152" fmla="+- 0 7733 7170"/>
                <a:gd name="T153" fmla="*/ T152 w 3300"/>
                <a:gd name="T154" fmla="+- 0 13648 10756"/>
                <a:gd name="T155" fmla="*/ 13648 h 3300"/>
                <a:gd name="T156" fmla="+- 0 7650 7170"/>
                <a:gd name="T157" fmla="*/ T156 w 3300"/>
                <a:gd name="T158" fmla="+- 0 13227 10756"/>
                <a:gd name="T159" fmla="*/ 13227 h 3300"/>
                <a:gd name="T160" fmla="+- 0 7707 7170"/>
                <a:gd name="T161" fmla="*/ T160 w 3300"/>
                <a:gd name="T162" fmla="+- 0 13301 10756"/>
                <a:gd name="T163" fmla="*/ 13301 h 3300"/>
                <a:gd name="T164" fmla="+- 0 7357 7170"/>
                <a:gd name="T165" fmla="*/ T164 w 3300"/>
                <a:gd name="T166" fmla="+- 0 13170 10756"/>
                <a:gd name="T167" fmla="*/ 13170 h 3300"/>
                <a:gd name="T168" fmla="+- 0 7526 7170"/>
                <a:gd name="T169" fmla="*/ T168 w 3300"/>
                <a:gd name="T170" fmla="+- 0 13011 10756"/>
                <a:gd name="T171" fmla="*/ 13011 h 3300"/>
                <a:gd name="T172" fmla="+- 0 9550 7170"/>
                <a:gd name="T173" fmla="*/ T172 w 3300"/>
                <a:gd name="T174" fmla="+- 0 13886 10756"/>
                <a:gd name="T175" fmla="*/ 13886 h 3300"/>
                <a:gd name="T176" fmla="+- 0 9690 7170"/>
                <a:gd name="T177" fmla="*/ T176 w 3300"/>
                <a:gd name="T178" fmla="+- 0 13539 10756"/>
                <a:gd name="T179" fmla="*/ 13539 h 3300"/>
                <a:gd name="T180" fmla="+- 0 9881 7170"/>
                <a:gd name="T181" fmla="*/ T180 w 3300"/>
                <a:gd name="T182" fmla="+- 0 13670 10756"/>
                <a:gd name="T183" fmla="*/ 13670 h 3300"/>
                <a:gd name="T184" fmla="+- 0 9987 7170"/>
                <a:gd name="T185" fmla="*/ T184 w 3300"/>
                <a:gd name="T186" fmla="+- 0 13573 10756"/>
                <a:gd name="T187" fmla="*/ 13573 h 3300"/>
                <a:gd name="T188" fmla="+- 0 10042 7170"/>
                <a:gd name="T189" fmla="*/ T188 w 3300"/>
                <a:gd name="T190" fmla="+- 0 13147 10756"/>
                <a:gd name="T191" fmla="*/ 13147 h 3300"/>
                <a:gd name="T192" fmla="+- 0 10231 7170"/>
                <a:gd name="T193" fmla="*/ T192 w 3300"/>
                <a:gd name="T194" fmla="+- 0 13262 10756"/>
                <a:gd name="T195" fmla="*/ 13262 h 3300"/>
                <a:gd name="T196" fmla="+- 0 8223 7170"/>
                <a:gd name="T197" fmla="*/ T196 w 3300"/>
                <a:gd name="T198" fmla="+- 0 13945 10756"/>
                <a:gd name="T199" fmla="*/ 13945 h 3300"/>
                <a:gd name="T200" fmla="+- 0 9309 7170"/>
                <a:gd name="T201" fmla="*/ T200 w 3300"/>
                <a:gd name="T202" fmla="+- 0 13749 10756"/>
                <a:gd name="T203" fmla="*/ 13749 h 3300"/>
                <a:gd name="T204" fmla="+- 0 9317 7170"/>
                <a:gd name="T205" fmla="*/ T204 w 3300"/>
                <a:gd name="T206" fmla="+- 0 13980 10756"/>
                <a:gd name="T207" fmla="*/ 13980 h 3300"/>
                <a:gd name="T208" fmla="+- 0 8464 7170"/>
                <a:gd name="T209" fmla="*/ T208 w 3300"/>
                <a:gd name="T210" fmla="+- 0 14018 10756"/>
                <a:gd name="T211" fmla="*/ 14018 h 3300"/>
                <a:gd name="T212" fmla="+- 0 8451 7170"/>
                <a:gd name="T213" fmla="*/ T212 w 3300"/>
                <a:gd name="T214" fmla="+- 0 13787 10756"/>
                <a:gd name="T215" fmla="*/ 13787 h 3300"/>
                <a:gd name="T216" fmla="+- 0 9000 7170"/>
                <a:gd name="T217" fmla="*/ T216 w 3300"/>
                <a:gd name="T218" fmla="+- 0 14046 10756"/>
                <a:gd name="T219" fmla="*/ 14046 h 3300"/>
                <a:gd name="T220" fmla="+- 0 8713 7170"/>
                <a:gd name="T221" fmla="*/ T220 w 3300"/>
                <a:gd name="T222" fmla="+- 0 14053 10756"/>
                <a:gd name="T223" fmla="*/ 14053 h 3300"/>
                <a:gd name="T224" fmla="+- 0 8727 7170"/>
                <a:gd name="T225" fmla="*/ T224 w 3300"/>
                <a:gd name="T226" fmla="+- 0 13832 10756"/>
                <a:gd name="T227" fmla="*/ 13832 h 33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3300" h="3300">
                  <a:moveTo>
                    <a:pt x="1650" y="0"/>
                  </a:moveTo>
                  <a:lnTo>
                    <a:pt x="1647" y="0"/>
                  </a:lnTo>
                  <a:lnTo>
                    <a:pt x="1647" y="222"/>
                  </a:lnTo>
                  <a:lnTo>
                    <a:pt x="1650" y="222"/>
                  </a:lnTo>
                  <a:lnTo>
                    <a:pt x="1681" y="222"/>
                  </a:lnTo>
                  <a:lnTo>
                    <a:pt x="1711" y="223"/>
                  </a:lnTo>
                  <a:lnTo>
                    <a:pt x="1742" y="225"/>
                  </a:lnTo>
                  <a:lnTo>
                    <a:pt x="1772" y="227"/>
                  </a:lnTo>
                  <a:lnTo>
                    <a:pt x="1791" y="6"/>
                  </a:lnTo>
                  <a:lnTo>
                    <a:pt x="1756" y="4"/>
                  </a:lnTo>
                  <a:lnTo>
                    <a:pt x="1720" y="2"/>
                  </a:lnTo>
                  <a:lnTo>
                    <a:pt x="1685" y="1"/>
                  </a:lnTo>
                  <a:lnTo>
                    <a:pt x="1650" y="0"/>
                  </a:lnTo>
                  <a:close/>
                  <a:moveTo>
                    <a:pt x="1503" y="7"/>
                  </a:moveTo>
                  <a:lnTo>
                    <a:pt x="1468" y="10"/>
                  </a:lnTo>
                  <a:lnTo>
                    <a:pt x="1432" y="15"/>
                  </a:lnTo>
                  <a:lnTo>
                    <a:pt x="1396" y="20"/>
                  </a:lnTo>
                  <a:lnTo>
                    <a:pt x="1361" y="26"/>
                  </a:lnTo>
                  <a:lnTo>
                    <a:pt x="1399" y="244"/>
                  </a:lnTo>
                  <a:lnTo>
                    <a:pt x="1430" y="239"/>
                  </a:lnTo>
                  <a:lnTo>
                    <a:pt x="1461" y="234"/>
                  </a:lnTo>
                  <a:lnTo>
                    <a:pt x="1492" y="231"/>
                  </a:lnTo>
                  <a:lnTo>
                    <a:pt x="1523" y="227"/>
                  </a:lnTo>
                  <a:lnTo>
                    <a:pt x="1503" y="7"/>
                  </a:lnTo>
                  <a:close/>
                  <a:moveTo>
                    <a:pt x="1933" y="25"/>
                  </a:moveTo>
                  <a:lnTo>
                    <a:pt x="1896" y="243"/>
                  </a:lnTo>
                  <a:lnTo>
                    <a:pt x="1926" y="249"/>
                  </a:lnTo>
                  <a:lnTo>
                    <a:pt x="1957" y="255"/>
                  </a:lnTo>
                  <a:lnTo>
                    <a:pt x="1987" y="262"/>
                  </a:lnTo>
                  <a:lnTo>
                    <a:pt x="2017" y="270"/>
                  </a:lnTo>
                  <a:lnTo>
                    <a:pt x="2074" y="55"/>
                  </a:lnTo>
                  <a:lnTo>
                    <a:pt x="2039" y="47"/>
                  </a:lnTo>
                  <a:lnTo>
                    <a:pt x="2004" y="39"/>
                  </a:lnTo>
                  <a:lnTo>
                    <a:pt x="1969" y="31"/>
                  </a:lnTo>
                  <a:lnTo>
                    <a:pt x="1933" y="25"/>
                  </a:lnTo>
                  <a:close/>
                  <a:moveTo>
                    <a:pt x="1220" y="57"/>
                  </a:moveTo>
                  <a:lnTo>
                    <a:pt x="1186" y="67"/>
                  </a:lnTo>
                  <a:lnTo>
                    <a:pt x="1151" y="77"/>
                  </a:lnTo>
                  <a:lnTo>
                    <a:pt x="1117" y="89"/>
                  </a:lnTo>
                  <a:lnTo>
                    <a:pt x="1083" y="100"/>
                  </a:lnTo>
                  <a:lnTo>
                    <a:pt x="1159" y="308"/>
                  </a:lnTo>
                  <a:lnTo>
                    <a:pt x="1188" y="298"/>
                  </a:lnTo>
                  <a:lnTo>
                    <a:pt x="1218" y="288"/>
                  </a:lnTo>
                  <a:lnTo>
                    <a:pt x="1248" y="279"/>
                  </a:lnTo>
                  <a:lnTo>
                    <a:pt x="1278" y="271"/>
                  </a:lnTo>
                  <a:lnTo>
                    <a:pt x="1220" y="57"/>
                  </a:lnTo>
                  <a:close/>
                  <a:moveTo>
                    <a:pt x="2211" y="98"/>
                  </a:moveTo>
                  <a:lnTo>
                    <a:pt x="2136" y="307"/>
                  </a:lnTo>
                  <a:lnTo>
                    <a:pt x="2165" y="318"/>
                  </a:lnTo>
                  <a:lnTo>
                    <a:pt x="2194" y="329"/>
                  </a:lnTo>
                  <a:lnTo>
                    <a:pt x="2223" y="341"/>
                  </a:lnTo>
                  <a:lnTo>
                    <a:pt x="2251" y="354"/>
                  </a:lnTo>
                  <a:lnTo>
                    <a:pt x="2345" y="153"/>
                  </a:lnTo>
                  <a:lnTo>
                    <a:pt x="2312" y="139"/>
                  </a:lnTo>
                  <a:lnTo>
                    <a:pt x="2279" y="124"/>
                  </a:lnTo>
                  <a:lnTo>
                    <a:pt x="2245" y="111"/>
                  </a:lnTo>
                  <a:lnTo>
                    <a:pt x="2211" y="98"/>
                  </a:lnTo>
                  <a:close/>
                  <a:moveTo>
                    <a:pt x="297" y="706"/>
                  </a:moveTo>
                  <a:lnTo>
                    <a:pt x="277" y="735"/>
                  </a:lnTo>
                  <a:lnTo>
                    <a:pt x="257" y="766"/>
                  </a:lnTo>
                  <a:lnTo>
                    <a:pt x="238" y="796"/>
                  </a:lnTo>
                  <a:lnTo>
                    <a:pt x="220" y="827"/>
                  </a:lnTo>
                  <a:lnTo>
                    <a:pt x="412" y="938"/>
                  </a:lnTo>
                  <a:lnTo>
                    <a:pt x="428" y="911"/>
                  </a:lnTo>
                  <a:lnTo>
                    <a:pt x="444" y="884"/>
                  </a:lnTo>
                  <a:lnTo>
                    <a:pt x="461" y="858"/>
                  </a:lnTo>
                  <a:lnTo>
                    <a:pt x="479" y="833"/>
                  </a:lnTo>
                  <a:lnTo>
                    <a:pt x="297" y="706"/>
                  </a:lnTo>
                  <a:close/>
                  <a:moveTo>
                    <a:pt x="482" y="485"/>
                  </a:moveTo>
                  <a:lnTo>
                    <a:pt x="457" y="511"/>
                  </a:lnTo>
                  <a:lnTo>
                    <a:pt x="432" y="538"/>
                  </a:lnTo>
                  <a:lnTo>
                    <a:pt x="408" y="564"/>
                  </a:lnTo>
                  <a:lnTo>
                    <a:pt x="385" y="591"/>
                  </a:lnTo>
                  <a:lnTo>
                    <a:pt x="554" y="734"/>
                  </a:lnTo>
                  <a:lnTo>
                    <a:pt x="575" y="710"/>
                  </a:lnTo>
                  <a:lnTo>
                    <a:pt x="596" y="687"/>
                  </a:lnTo>
                  <a:lnTo>
                    <a:pt x="617" y="664"/>
                  </a:lnTo>
                  <a:lnTo>
                    <a:pt x="639" y="642"/>
                  </a:lnTo>
                  <a:lnTo>
                    <a:pt x="482" y="485"/>
                  </a:lnTo>
                  <a:close/>
                  <a:moveTo>
                    <a:pt x="702" y="300"/>
                  </a:moveTo>
                  <a:lnTo>
                    <a:pt x="672" y="321"/>
                  </a:lnTo>
                  <a:lnTo>
                    <a:pt x="644" y="343"/>
                  </a:lnTo>
                  <a:lnTo>
                    <a:pt x="615" y="365"/>
                  </a:lnTo>
                  <a:lnTo>
                    <a:pt x="588" y="388"/>
                  </a:lnTo>
                  <a:lnTo>
                    <a:pt x="730" y="557"/>
                  </a:lnTo>
                  <a:lnTo>
                    <a:pt x="754" y="538"/>
                  </a:lnTo>
                  <a:lnTo>
                    <a:pt x="779" y="518"/>
                  </a:lnTo>
                  <a:lnTo>
                    <a:pt x="804" y="499"/>
                  </a:lnTo>
                  <a:lnTo>
                    <a:pt x="829" y="481"/>
                  </a:lnTo>
                  <a:lnTo>
                    <a:pt x="702" y="300"/>
                  </a:lnTo>
                  <a:close/>
                  <a:moveTo>
                    <a:pt x="950" y="156"/>
                  </a:moveTo>
                  <a:lnTo>
                    <a:pt x="918" y="171"/>
                  </a:lnTo>
                  <a:lnTo>
                    <a:pt x="886" y="188"/>
                  </a:lnTo>
                  <a:lnTo>
                    <a:pt x="854" y="205"/>
                  </a:lnTo>
                  <a:lnTo>
                    <a:pt x="823" y="223"/>
                  </a:lnTo>
                  <a:lnTo>
                    <a:pt x="934" y="414"/>
                  </a:lnTo>
                  <a:lnTo>
                    <a:pt x="961" y="399"/>
                  </a:lnTo>
                  <a:lnTo>
                    <a:pt x="989" y="384"/>
                  </a:lnTo>
                  <a:lnTo>
                    <a:pt x="1016" y="370"/>
                  </a:lnTo>
                  <a:lnTo>
                    <a:pt x="1044" y="356"/>
                  </a:lnTo>
                  <a:lnTo>
                    <a:pt x="950" y="156"/>
                  </a:lnTo>
                  <a:close/>
                  <a:moveTo>
                    <a:pt x="3077" y="822"/>
                  </a:moveTo>
                  <a:lnTo>
                    <a:pt x="2886" y="934"/>
                  </a:lnTo>
                  <a:lnTo>
                    <a:pt x="2901" y="961"/>
                  </a:lnTo>
                  <a:lnTo>
                    <a:pt x="2916" y="988"/>
                  </a:lnTo>
                  <a:lnTo>
                    <a:pt x="2930" y="1016"/>
                  </a:lnTo>
                  <a:lnTo>
                    <a:pt x="2944" y="1044"/>
                  </a:lnTo>
                  <a:lnTo>
                    <a:pt x="3144" y="950"/>
                  </a:lnTo>
                  <a:lnTo>
                    <a:pt x="3128" y="917"/>
                  </a:lnTo>
                  <a:lnTo>
                    <a:pt x="3112" y="885"/>
                  </a:lnTo>
                  <a:lnTo>
                    <a:pt x="3095" y="853"/>
                  </a:lnTo>
                  <a:lnTo>
                    <a:pt x="3077" y="822"/>
                  </a:lnTo>
                  <a:close/>
                  <a:moveTo>
                    <a:pt x="2912" y="587"/>
                  </a:moveTo>
                  <a:lnTo>
                    <a:pt x="2742" y="730"/>
                  </a:lnTo>
                  <a:lnTo>
                    <a:pt x="2762" y="754"/>
                  </a:lnTo>
                  <a:lnTo>
                    <a:pt x="2782" y="779"/>
                  </a:lnTo>
                  <a:lnTo>
                    <a:pt x="2800" y="803"/>
                  </a:lnTo>
                  <a:lnTo>
                    <a:pt x="2819" y="829"/>
                  </a:lnTo>
                  <a:lnTo>
                    <a:pt x="3000" y="701"/>
                  </a:lnTo>
                  <a:lnTo>
                    <a:pt x="2979" y="672"/>
                  </a:lnTo>
                  <a:lnTo>
                    <a:pt x="2957" y="643"/>
                  </a:lnTo>
                  <a:lnTo>
                    <a:pt x="2935" y="615"/>
                  </a:lnTo>
                  <a:lnTo>
                    <a:pt x="2912" y="587"/>
                  </a:lnTo>
                  <a:close/>
                  <a:moveTo>
                    <a:pt x="2708" y="384"/>
                  </a:moveTo>
                  <a:lnTo>
                    <a:pt x="2566" y="554"/>
                  </a:lnTo>
                  <a:lnTo>
                    <a:pt x="2590" y="574"/>
                  </a:lnTo>
                  <a:lnTo>
                    <a:pt x="2613" y="595"/>
                  </a:lnTo>
                  <a:lnTo>
                    <a:pt x="2636" y="617"/>
                  </a:lnTo>
                  <a:lnTo>
                    <a:pt x="2658" y="638"/>
                  </a:lnTo>
                  <a:lnTo>
                    <a:pt x="2814" y="481"/>
                  </a:lnTo>
                  <a:lnTo>
                    <a:pt x="2789" y="456"/>
                  </a:lnTo>
                  <a:lnTo>
                    <a:pt x="2762" y="432"/>
                  </a:lnTo>
                  <a:lnTo>
                    <a:pt x="2735" y="408"/>
                  </a:lnTo>
                  <a:lnTo>
                    <a:pt x="2708" y="384"/>
                  </a:lnTo>
                  <a:close/>
                  <a:moveTo>
                    <a:pt x="2472" y="220"/>
                  </a:moveTo>
                  <a:lnTo>
                    <a:pt x="2362" y="412"/>
                  </a:lnTo>
                  <a:lnTo>
                    <a:pt x="2389" y="427"/>
                  </a:lnTo>
                  <a:lnTo>
                    <a:pt x="2415" y="444"/>
                  </a:lnTo>
                  <a:lnTo>
                    <a:pt x="2441" y="461"/>
                  </a:lnTo>
                  <a:lnTo>
                    <a:pt x="2467" y="478"/>
                  </a:lnTo>
                  <a:lnTo>
                    <a:pt x="2594" y="297"/>
                  </a:lnTo>
                  <a:lnTo>
                    <a:pt x="2564" y="277"/>
                  </a:lnTo>
                  <a:lnTo>
                    <a:pt x="2534" y="257"/>
                  </a:lnTo>
                  <a:lnTo>
                    <a:pt x="2503" y="238"/>
                  </a:lnTo>
                  <a:lnTo>
                    <a:pt x="2472" y="220"/>
                  </a:lnTo>
                  <a:close/>
                  <a:moveTo>
                    <a:pt x="153" y="955"/>
                  </a:moveTo>
                  <a:lnTo>
                    <a:pt x="139" y="988"/>
                  </a:lnTo>
                  <a:lnTo>
                    <a:pt x="124" y="1021"/>
                  </a:lnTo>
                  <a:lnTo>
                    <a:pt x="111" y="1054"/>
                  </a:lnTo>
                  <a:lnTo>
                    <a:pt x="98" y="1088"/>
                  </a:lnTo>
                  <a:lnTo>
                    <a:pt x="307" y="1163"/>
                  </a:lnTo>
                  <a:lnTo>
                    <a:pt x="318" y="1134"/>
                  </a:lnTo>
                  <a:lnTo>
                    <a:pt x="329" y="1105"/>
                  </a:lnTo>
                  <a:lnTo>
                    <a:pt x="341" y="1077"/>
                  </a:lnTo>
                  <a:lnTo>
                    <a:pt x="354" y="1048"/>
                  </a:lnTo>
                  <a:lnTo>
                    <a:pt x="153" y="955"/>
                  </a:lnTo>
                  <a:close/>
                  <a:moveTo>
                    <a:pt x="3200" y="1082"/>
                  </a:moveTo>
                  <a:lnTo>
                    <a:pt x="2992" y="1159"/>
                  </a:lnTo>
                  <a:lnTo>
                    <a:pt x="3002" y="1188"/>
                  </a:lnTo>
                  <a:lnTo>
                    <a:pt x="3012" y="1218"/>
                  </a:lnTo>
                  <a:lnTo>
                    <a:pt x="3021" y="1247"/>
                  </a:lnTo>
                  <a:lnTo>
                    <a:pt x="3029" y="1277"/>
                  </a:lnTo>
                  <a:lnTo>
                    <a:pt x="3243" y="1220"/>
                  </a:lnTo>
                  <a:lnTo>
                    <a:pt x="3233" y="1185"/>
                  </a:lnTo>
                  <a:lnTo>
                    <a:pt x="3223" y="1151"/>
                  </a:lnTo>
                  <a:lnTo>
                    <a:pt x="3212" y="1116"/>
                  </a:lnTo>
                  <a:lnTo>
                    <a:pt x="3200" y="1082"/>
                  </a:lnTo>
                  <a:close/>
                  <a:moveTo>
                    <a:pt x="55" y="1225"/>
                  </a:moveTo>
                  <a:lnTo>
                    <a:pt x="47" y="1260"/>
                  </a:lnTo>
                  <a:lnTo>
                    <a:pt x="38" y="1295"/>
                  </a:lnTo>
                  <a:lnTo>
                    <a:pt x="31" y="1331"/>
                  </a:lnTo>
                  <a:lnTo>
                    <a:pt x="25" y="1366"/>
                  </a:lnTo>
                  <a:lnTo>
                    <a:pt x="243" y="1404"/>
                  </a:lnTo>
                  <a:lnTo>
                    <a:pt x="248" y="1373"/>
                  </a:lnTo>
                  <a:lnTo>
                    <a:pt x="255" y="1343"/>
                  </a:lnTo>
                  <a:lnTo>
                    <a:pt x="262" y="1312"/>
                  </a:lnTo>
                  <a:lnTo>
                    <a:pt x="269" y="1282"/>
                  </a:lnTo>
                  <a:lnTo>
                    <a:pt x="55" y="1225"/>
                  </a:lnTo>
                  <a:close/>
                  <a:moveTo>
                    <a:pt x="3274" y="1360"/>
                  </a:moveTo>
                  <a:lnTo>
                    <a:pt x="3056" y="1399"/>
                  </a:lnTo>
                  <a:lnTo>
                    <a:pt x="3061" y="1430"/>
                  </a:lnTo>
                  <a:lnTo>
                    <a:pt x="3066" y="1460"/>
                  </a:lnTo>
                  <a:lnTo>
                    <a:pt x="3070" y="1491"/>
                  </a:lnTo>
                  <a:lnTo>
                    <a:pt x="3073" y="1522"/>
                  </a:lnTo>
                  <a:lnTo>
                    <a:pt x="3293" y="1503"/>
                  </a:lnTo>
                  <a:lnTo>
                    <a:pt x="3290" y="1467"/>
                  </a:lnTo>
                  <a:lnTo>
                    <a:pt x="3285" y="1431"/>
                  </a:lnTo>
                  <a:lnTo>
                    <a:pt x="3280" y="1396"/>
                  </a:lnTo>
                  <a:lnTo>
                    <a:pt x="3274" y="1360"/>
                  </a:lnTo>
                  <a:close/>
                  <a:moveTo>
                    <a:pt x="6" y="1509"/>
                  </a:moveTo>
                  <a:lnTo>
                    <a:pt x="4" y="1544"/>
                  </a:lnTo>
                  <a:lnTo>
                    <a:pt x="2" y="1579"/>
                  </a:lnTo>
                  <a:lnTo>
                    <a:pt x="1" y="1615"/>
                  </a:lnTo>
                  <a:lnTo>
                    <a:pt x="0" y="1652"/>
                  </a:lnTo>
                  <a:lnTo>
                    <a:pt x="222" y="1652"/>
                  </a:lnTo>
                  <a:lnTo>
                    <a:pt x="222" y="1620"/>
                  </a:lnTo>
                  <a:lnTo>
                    <a:pt x="223" y="1589"/>
                  </a:lnTo>
                  <a:lnTo>
                    <a:pt x="225" y="1558"/>
                  </a:lnTo>
                  <a:lnTo>
                    <a:pt x="227" y="1527"/>
                  </a:lnTo>
                  <a:lnTo>
                    <a:pt x="6" y="1509"/>
                  </a:lnTo>
                  <a:close/>
                  <a:moveTo>
                    <a:pt x="3300" y="1647"/>
                  </a:moveTo>
                  <a:lnTo>
                    <a:pt x="3078" y="1647"/>
                  </a:lnTo>
                  <a:lnTo>
                    <a:pt x="3078" y="1650"/>
                  </a:lnTo>
                  <a:lnTo>
                    <a:pt x="3078" y="1682"/>
                  </a:lnTo>
                  <a:lnTo>
                    <a:pt x="3077" y="1713"/>
                  </a:lnTo>
                  <a:lnTo>
                    <a:pt x="3075" y="1744"/>
                  </a:lnTo>
                  <a:lnTo>
                    <a:pt x="3073" y="1775"/>
                  </a:lnTo>
                  <a:lnTo>
                    <a:pt x="3294" y="1794"/>
                  </a:lnTo>
                  <a:lnTo>
                    <a:pt x="3296" y="1758"/>
                  </a:lnTo>
                  <a:lnTo>
                    <a:pt x="3298" y="1722"/>
                  </a:lnTo>
                  <a:lnTo>
                    <a:pt x="3299" y="1686"/>
                  </a:lnTo>
                  <a:lnTo>
                    <a:pt x="3300" y="1650"/>
                  </a:lnTo>
                  <a:lnTo>
                    <a:pt x="3300" y="1647"/>
                  </a:lnTo>
                  <a:close/>
                  <a:moveTo>
                    <a:pt x="227" y="1777"/>
                  </a:moveTo>
                  <a:lnTo>
                    <a:pt x="6" y="1796"/>
                  </a:lnTo>
                  <a:lnTo>
                    <a:pt x="10" y="1832"/>
                  </a:lnTo>
                  <a:lnTo>
                    <a:pt x="14" y="1867"/>
                  </a:lnTo>
                  <a:lnTo>
                    <a:pt x="19" y="1903"/>
                  </a:lnTo>
                  <a:lnTo>
                    <a:pt x="25" y="1939"/>
                  </a:lnTo>
                  <a:lnTo>
                    <a:pt x="243" y="1900"/>
                  </a:lnTo>
                  <a:lnTo>
                    <a:pt x="238" y="1869"/>
                  </a:lnTo>
                  <a:lnTo>
                    <a:pt x="234" y="1839"/>
                  </a:lnTo>
                  <a:lnTo>
                    <a:pt x="230" y="1808"/>
                  </a:lnTo>
                  <a:lnTo>
                    <a:pt x="227" y="1777"/>
                  </a:lnTo>
                  <a:close/>
                  <a:moveTo>
                    <a:pt x="3057" y="1898"/>
                  </a:moveTo>
                  <a:lnTo>
                    <a:pt x="3051" y="1929"/>
                  </a:lnTo>
                  <a:lnTo>
                    <a:pt x="3045" y="1960"/>
                  </a:lnTo>
                  <a:lnTo>
                    <a:pt x="3038" y="1990"/>
                  </a:lnTo>
                  <a:lnTo>
                    <a:pt x="3030" y="2020"/>
                  </a:lnTo>
                  <a:lnTo>
                    <a:pt x="3244" y="2077"/>
                  </a:lnTo>
                  <a:lnTo>
                    <a:pt x="3253" y="2042"/>
                  </a:lnTo>
                  <a:lnTo>
                    <a:pt x="3261" y="2007"/>
                  </a:lnTo>
                  <a:lnTo>
                    <a:pt x="3269" y="1972"/>
                  </a:lnTo>
                  <a:lnTo>
                    <a:pt x="3275" y="1937"/>
                  </a:lnTo>
                  <a:lnTo>
                    <a:pt x="3057" y="1898"/>
                  </a:lnTo>
                  <a:close/>
                  <a:moveTo>
                    <a:pt x="270" y="2022"/>
                  </a:moveTo>
                  <a:lnTo>
                    <a:pt x="56" y="2079"/>
                  </a:lnTo>
                  <a:lnTo>
                    <a:pt x="66" y="2114"/>
                  </a:lnTo>
                  <a:lnTo>
                    <a:pt x="77" y="2148"/>
                  </a:lnTo>
                  <a:lnTo>
                    <a:pt x="88" y="2182"/>
                  </a:lnTo>
                  <a:lnTo>
                    <a:pt x="100" y="2216"/>
                  </a:lnTo>
                  <a:lnTo>
                    <a:pt x="308" y="2140"/>
                  </a:lnTo>
                  <a:lnTo>
                    <a:pt x="297" y="2111"/>
                  </a:lnTo>
                  <a:lnTo>
                    <a:pt x="288" y="2081"/>
                  </a:lnTo>
                  <a:lnTo>
                    <a:pt x="279" y="2052"/>
                  </a:lnTo>
                  <a:lnTo>
                    <a:pt x="270" y="2022"/>
                  </a:lnTo>
                  <a:close/>
                  <a:moveTo>
                    <a:pt x="2993" y="2139"/>
                  </a:moveTo>
                  <a:lnTo>
                    <a:pt x="2982" y="2168"/>
                  </a:lnTo>
                  <a:lnTo>
                    <a:pt x="2970" y="2197"/>
                  </a:lnTo>
                  <a:lnTo>
                    <a:pt x="2958" y="2226"/>
                  </a:lnTo>
                  <a:lnTo>
                    <a:pt x="2945" y="2254"/>
                  </a:lnTo>
                  <a:lnTo>
                    <a:pt x="3146" y="2348"/>
                  </a:lnTo>
                  <a:lnTo>
                    <a:pt x="3161" y="2315"/>
                  </a:lnTo>
                  <a:lnTo>
                    <a:pt x="3175" y="2282"/>
                  </a:lnTo>
                  <a:lnTo>
                    <a:pt x="3188" y="2248"/>
                  </a:lnTo>
                  <a:lnTo>
                    <a:pt x="3201" y="2215"/>
                  </a:lnTo>
                  <a:lnTo>
                    <a:pt x="2993" y="2139"/>
                  </a:lnTo>
                  <a:close/>
                  <a:moveTo>
                    <a:pt x="832" y="2821"/>
                  </a:moveTo>
                  <a:lnTo>
                    <a:pt x="705" y="3003"/>
                  </a:lnTo>
                  <a:lnTo>
                    <a:pt x="734" y="3023"/>
                  </a:lnTo>
                  <a:lnTo>
                    <a:pt x="764" y="3043"/>
                  </a:lnTo>
                  <a:lnTo>
                    <a:pt x="795" y="3062"/>
                  </a:lnTo>
                  <a:lnTo>
                    <a:pt x="826" y="3080"/>
                  </a:lnTo>
                  <a:lnTo>
                    <a:pt x="937" y="2888"/>
                  </a:lnTo>
                  <a:lnTo>
                    <a:pt x="910" y="2872"/>
                  </a:lnTo>
                  <a:lnTo>
                    <a:pt x="883" y="2856"/>
                  </a:lnTo>
                  <a:lnTo>
                    <a:pt x="857" y="2839"/>
                  </a:lnTo>
                  <a:lnTo>
                    <a:pt x="832" y="2821"/>
                  </a:lnTo>
                  <a:close/>
                  <a:moveTo>
                    <a:pt x="641" y="2661"/>
                  </a:moveTo>
                  <a:lnTo>
                    <a:pt x="484" y="2818"/>
                  </a:lnTo>
                  <a:lnTo>
                    <a:pt x="510" y="2843"/>
                  </a:lnTo>
                  <a:lnTo>
                    <a:pt x="536" y="2868"/>
                  </a:lnTo>
                  <a:lnTo>
                    <a:pt x="563" y="2892"/>
                  </a:lnTo>
                  <a:lnTo>
                    <a:pt x="590" y="2915"/>
                  </a:lnTo>
                  <a:lnTo>
                    <a:pt x="733" y="2745"/>
                  </a:lnTo>
                  <a:lnTo>
                    <a:pt x="709" y="2725"/>
                  </a:lnTo>
                  <a:lnTo>
                    <a:pt x="686" y="2704"/>
                  </a:lnTo>
                  <a:lnTo>
                    <a:pt x="663" y="2683"/>
                  </a:lnTo>
                  <a:lnTo>
                    <a:pt x="641" y="2661"/>
                  </a:lnTo>
                  <a:close/>
                  <a:moveTo>
                    <a:pt x="480" y="2471"/>
                  </a:moveTo>
                  <a:lnTo>
                    <a:pt x="299" y="2598"/>
                  </a:lnTo>
                  <a:lnTo>
                    <a:pt x="320" y="2627"/>
                  </a:lnTo>
                  <a:lnTo>
                    <a:pt x="342" y="2656"/>
                  </a:lnTo>
                  <a:lnTo>
                    <a:pt x="364" y="2684"/>
                  </a:lnTo>
                  <a:lnTo>
                    <a:pt x="387" y="2712"/>
                  </a:lnTo>
                  <a:lnTo>
                    <a:pt x="556" y="2569"/>
                  </a:lnTo>
                  <a:lnTo>
                    <a:pt x="537" y="2545"/>
                  </a:lnTo>
                  <a:lnTo>
                    <a:pt x="517" y="2521"/>
                  </a:lnTo>
                  <a:lnTo>
                    <a:pt x="499" y="2496"/>
                  </a:lnTo>
                  <a:lnTo>
                    <a:pt x="480" y="2471"/>
                  </a:lnTo>
                  <a:close/>
                  <a:moveTo>
                    <a:pt x="356" y="2255"/>
                  </a:moveTo>
                  <a:lnTo>
                    <a:pt x="155" y="2349"/>
                  </a:lnTo>
                  <a:lnTo>
                    <a:pt x="171" y="2382"/>
                  </a:lnTo>
                  <a:lnTo>
                    <a:pt x="187" y="2414"/>
                  </a:lnTo>
                  <a:lnTo>
                    <a:pt x="204" y="2445"/>
                  </a:lnTo>
                  <a:lnTo>
                    <a:pt x="222" y="2477"/>
                  </a:lnTo>
                  <a:lnTo>
                    <a:pt x="413" y="2366"/>
                  </a:lnTo>
                  <a:lnTo>
                    <a:pt x="398" y="2339"/>
                  </a:lnTo>
                  <a:lnTo>
                    <a:pt x="383" y="2311"/>
                  </a:lnTo>
                  <a:lnTo>
                    <a:pt x="369" y="2283"/>
                  </a:lnTo>
                  <a:lnTo>
                    <a:pt x="356" y="2255"/>
                  </a:lnTo>
                  <a:close/>
                  <a:moveTo>
                    <a:pt x="2365" y="2887"/>
                  </a:moveTo>
                  <a:lnTo>
                    <a:pt x="2338" y="2903"/>
                  </a:lnTo>
                  <a:lnTo>
                    <a:pt x="2310" y="2917"/>
                  </a:lnTo>
                  <a:lnTo>
                    <a:pt x="2282" y="2932"/>
                  </a:lnTo>
                  <a:lnTo>
                    <a:pt x="2254" y="2945"/>
                  </a:lnTo>
                  <a:lnTo>
                    <a:pt x="2348" y="3146"/>
                  </a:lnTo>
                  <a:lnTo>
                    <a:pt x="2380" y="3130"/>
                  </a:lnTo>
                  <a:lnTo>
                    <a:pt x="2413" y="3114"/>
                  </a:lnTo>
                  <a:lnTo>
                    <a:pt x="2444" y="3097"/>
                  </a:lnTo>
                  <a:lnTo>
                    <a:pt x="2476" y="3079"/>
                  </a:lnTo>
                  <a:lnTo>
                    <a:pt x="2365" y="2887"/>
                  </a:lnTo>
                  <a:close/>
                  <a:moveTo>
                    <a:pt x="2568" y="2744"/>
                  </a:moveTo>
                  <a:lnTo>
                    <a:pt x="2544" y="2764"/>
                  </a:lnTo>
                  <a:lnTo>
                    <a:pt x="2520" y="2783"/>
                  </a:lnTo>
                  <a:lnTo>
                    <a:pt x="2495" y="2802"/>
                  </a:lnTo>
                  <a:lnTo>
                    <a:pt x="2470" y="2820"/>
                  </a:lnTo>
                  <a:lnTo>
                    <a:pt x="2597" y="3002"/>
                  </a:lnTo>
                  <a:lnTo>
                    <a:pt x="2626" y="2981"/>
                  </a:lnTo>
                  <a:lnTo>
                    <a:pt x="2655" y="2959"/>
                  </a:lnTo>
                  <a:lnTo>
                    <a:pt x="2683" y="2937"/>
                  </a:lnTo>
                  <a:lnTo>
                    <a:pt x="2711" y="2914"/>
                  </a:lnTo>
                  <a:lnTo>
                    <a:pt x="2568" y="2744"/>
                  </a:lnTo>
                  <a:close/>
                  <a:moveTo>
                    <a:pt x="2744" y="2568"/>
                  </a:moveTo>
                  <a:lnTo>
                    <a:pt x="2724" y="2592"/>
                  </a:lnTo>
                  <a:lnTo>
                    <a:pt x="2703" y="2615"/>
                  </a:lnTo>
                  <a:lnTo>
                    <a:pt x="2682" y="2638"/>
                  </a:lnTo>
                  <a:lnTo>
                    <a:pt x="2660" y="2660"/>
                  </a:lnTo>
                  <a:lnTo>
                    <a:pt x="2817" y="2817"/>
                  </a:lnTo>
                  <a:lnTo>
                    <a:pt x="2842" y="2791"/>
                  </a:lnTo>
                  <a:lnTo>
                    <a:pt x="2867" y="2765"/>
                  </a:lnTo>
                  <a:lnTo>
                    <a:pt x="2891" y="2738"/>
                  </a:lnTo>
                  <a:lnTo>
                    <a:pt x="2914" y="2711"/>
                  </a:lnTo>
                  <a:lnTo>
                    <a:pt x="2744" y="2568"/>
                  </a:lnTo>
                  <a:close/>
                  <a:moveTo>
                    <a:pt x="2887" y="2364"/>
                  </a:moveTo>
                  <a:lnTo>
                    <a:pt x="2872" y="2391"/>
                  </a:lnTo>
                  <a:lnTo>
                    <a:pt x="2855" y="2418"/>
                  </a:lnTo>
                  <a:lnTo>
                    <a:pt x="2838" y="2444"/>
                  </a:lnTo>
                  <a:lnTo>
                    <a:pt x="2820" y="2469"/>
                  </a:lnTo>
                  <a:lnTo>
                    <a:pt x="3002" y="2597"/>
                  </a:lnTo>
                  <a:lnTo>
                    <a:pt x="3022" y="2567"/>
                  </a:lnTo>
                  <a:lnTo>
                    <a:pt x="3042" y="2537"/>
                  </a:lnTo>
                  <a:lnTo>
                    <a:pt x="3061" y="2506"/>
                  </a:lnTo>
                  <a:lnTo>
                    <a:pt x="3079" y="2475"/>
                  </a:lnTo>
                  <a:lnTo>
                    <a:pt x="2887" y="2364"/>
                  </a:lnTo>
                  <a:close/>
                  <a:moveTo>
                    <a:pt x="1047" y="2946"/>
                  </a:moveTo>
                  <a:lnTo>
                    <a:pt x="954" y="3146"/>
                  </a:lnTo>
                  <a:lnTo>
                    <a:pt x="986" y="3161"/>
                  </a:lnTo>
                  <a:lnTo>
                    <a:pt x="1020" y="3175"/>
                  </a:lnTo>
                  <a:lnTo>
                    <a:pt x="1053" y="3189"/>
                  </a:lnTo>
                  <a:lnTo>
                    <a:pt x="1087" y="3202"/>
                  </a:lnTo>
                  <a:lnTo>
                    <a:pt x="1162" y="2993"/>
                  </a:lnTo>
                  <a:lnTo>
                    <a:pt x="1133" y="2982"/>
                  </a:lnTo>
                  <a:lnTo>
                    <a:pt x="1104" y="2971"/>
                  </a:lnTo>
                  <a:lnTo>
                    <a:pt x="1076" y="2959"/>
                  </a:lnTo>
                  <a:lnTo>
                    <a:pt x="1047" y="2946"/>
                  </a:lnTo>
                  <a:close/>
                  <a:moveTo>
                    <a:pt x="2139" y="2993"/>
                  </a:moveTo>
                  <a:lnTo>
                    <a:pt x="2110" y="3003"/>
                  </a:lnTo>
                  <a:lnTo>
                    <a:pt x="2080" y="3013"/>
                  </a:lnTo>
                  <a:lnTo>
                    <a:pt x="2050" y="3022"/>
                  </a:lnTo>
                  <a:lnTo>
                    <a:pt x="2021" y="3030"/>
                  </a:lnTo>
                  <a:lnTo>
                    <a:pt x="2078" y="3244"/>
                  </a:lnTo>
                  <a:lnTo>
                    <a:pt x="2112" y="3234"/>
                  </a:lnTo>
                  <a:lnTo>
                    <a:pt x="2147" y="3224"/>
                  </a:lnTo>
                  <a:lnTo>
                    <a:pt x="2181" y="3213"/>
                  </a:lnTo>
                  <a:lnTo>
                    <a:pt x="2215" y="3201"/>
                  </a:lnTo>
                  <a:lnTo>
                    <a:pt x="2139" y="2993"/>
                  </a:lnTo>
                  <a:close/>
                  <a:moveTo>
                    <a:pt x="1281" y="3031"/>
                  </a:moveTo>
                  <a:lnTo>
                    <a:pt x="1224" y="3245"/>
                  </a:lnTo>
                  <a:lnTo>
                    <a:pt x="1259" y="3254"/>
                  </a:lnTo>
                  <a:lnTo>
                    <a:pt x="1294" y="3262"/>
                  </a:lnTo>
                  <a:lnTo>
                    <a:pt x="1329" y="3269"/>
                  </a:lnTo>
                  <a:lnTo>
                    <a:pt x="1365" y="3276"/>
                  </a:lnTo>
                  <a:lnTo>
                    <a:pt x="1403" y="3057"/>
                  </a:lnTo>
                  <a:lnTo>
                    <a:pt x="1372" y="3052"/>
                  </a:lnTo>
                  <a:lnTo>
                    <a:pt x="1342" y="3045"/>
                  </a:lnTo>
                  <a:lnTo>
                    <a:pt x="1311" y="3038"/>
                  </a:lnTo>
                  <a:lnTo>
                    <a:pt x="1281" y="3031"/>
                  </a:lnTo>
                  <a:close/>
                  <a:moveTo>
                    <a:pt x="1899" y="3057"/>
                  </a:moveTo>
                  <a:lnTo>
                    <a:pt x="1868" y="3062"/>
                  </a:lnTo>
                  <a:lnTo>
                    <a:pt x="1837" y="3067"/>
                  </a:lnTo>
                  <a:lnTo>
                    <a:pt x="1806" y="3070"/>
                  </a:lnTo>
                  <a:lnTo>
                    <a:pt x="1775" y="3073"/>
                  </a:lnTo>
                  <a:lnTo>
                    <a:pt x="1795" y="3294"/>
                  </a:lnTo>
                  <a:lnTo>
                    <a:pt x="1830" y="3290"/>
                  </a:lnTo>
                  <a:lnTo>
                    <a:pt x="1866" y="3286"/>
                  </a:lnTo>
                  <a:lnTo>
                    <a:pt x="1902" y="3281"/>
                  </a:lnTo>
                  <a:lnTo>
                    <a:pt x="1937" y="3275"/>
                  </a:lnTo>
                  <a:lnTo>
                    <a:pt x="1899" y="3057"/>
                  </a:lnTo>
                  <a:close/>
                  <a:moveTo>
                    <a:pt x="1526" y="3073"/>
                  </a:moveTo>
                  <a:lnTo>
                    <a:pt x="1507" y="3294"/>
                  </a:lnTo>
                  <a:lnTo>
                    <a:pt x="1543" y="3297"/>
                  </a:lnTo>
                  <a:lnTo>
                    <a:pt x="1579" y="3299"/>
                  </a:lnTo>
                  <a:lnTo>
                    <a:pt x="1614" y="3300"/>
                  </a:lnTo>
                  <a:lnTo>
                    <a:pt x="1651" y="3300"/>
                  </a:lnTo>
                  <a:lnTo>
                    <a:pt x="1650" y="3079"/>
                  </a:lnTo>
                  <a:lnTo>
                    <a:pt x="1619" y="3078"/>
                  </a:lnTo>
                  <a:lnTo>
                    <a:pt x="1588" y="3077"/>
                  </a:lnTo>
                  <a:lnTo>
                    <a:pt x="1557" y="3076"/>
                  </a:lnTo>
                  <a:lnTo>
                    <a:pt x="1526" y="3073"/>
                  </a:lnTo>
                  <a:close/>
                </a:path>
              </a:pathLst>
            </a:custGeom>
            <a:solidFill>
              <a:srgbClr val="F2F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3"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2" y="11059"/>
              <a:ext cx="1608"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0" y="13509"/>
              <a:ext cx="393"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AutoShape 32"/>
            <p:cNvSpPr>
              <a:spLocks/>
            </p:cNvSpPr>
            <p:nvPr/>
          </p:nvSpPr>
          <p:spPr bwMode="auto">
            <a:xfrm>
              <a:off x="9786" y="13559"/>
              <a:ext cx="501" cy="455"/>
            </a:xfrm>
            <a:custGeom>
              <a:avLst/>
              <a:gdLst>
                <a:gd name="T0" fmla="+- 0 10123 9787"/>
                <a:gd name="T1" fmla="*/ T0 w 501"/>
                <a:gd name="T2" fmla="+- 0 13647 13560"/>
                <a:gd name="T3" fmla="*/ 13647 h 455"/>
                <a:gd name="T4" fmla="+- 0 10150 9787"/>
                <a:gd name="T5" fmla="*/ T4 w 501"/>
                <a:gd name="T6" fmla="+- 0 13673 13560"/>
                <a:gd name="T7" fmla="*/ 13673 h 455"/>
                <a:gd name="T8" fmla="+- 0 10169 9787"/>
                <a:gd name="T9" fmla="*/ T8 w 501"/>
                <a:gd name="T10" fmla="+- 0 13705 13560"/>
                <a:gd name="T11" fmla="*/ 13705 h 455"/>
                <a:gd name="T12" fmla="+- 0 10254 9787"/>
                <a:gd name="T13" fmla="*/ T12 w 501"/>
                <a:gd name="T14" fmla="+- 0 13633 13560"/>
                <a:gd name="T15" fmla="*/ 13633 h 455"/>
                <a:gd name="T16" fmla="+- 0 10214 9787"/>
                <a:gd name="T17" fmla="*/ T16 w 501"/>
                <a:gd name="T18" fmla="+- 0 13582 13560"/>
                <a:gd name="T19" fmla="*/ 13582 h 455"/>
                <a:gd name="T20" fmla="+- 0 9837 9787"/>
                <a:gd name="T21" fmla="*/ T20 w 501"/>
                <a:gd name="T22" fmla="+- 0 13608 13560"/>
                <a:gd name="T23" fmla="*/ 13608 h 455"/>
                <a:gd name="T24" fmla="+- 0 9804 9787"/>
                <a:gd name="T25" fmla="*/ T24 w 501"/>
                <a:gd name="T26" fmla="+- 0 13665 13560"/>
                <a:gd name="T27" fmla="*/ 13665 h 455"/>
                <a:gd name="T28" fmla="+- 0 9787 9787"/>
                <a:gd name="T29" fmla="*/ T28 w 501"/>
                <a:gd name="T30" fmla="+- 0 13729 13560"/>
                <a:gd name="T31" fmla="*/ 13729 h 455"/>
                <a:gd name="T32" fmla="+- 0 9898 9787"/>
                <a:gd name="T33" fmla="*/ T32 w 501"/>
                <a:gd name="T34" fmla="+- 0 13724 13560"/>
                <a:gd name="T35" fmla="*/ 13724 h 455"/>
                <a:gd name="T36" fmla="+- 0 9913 9787"/>
                <a:gd name="T37" fmla="*/ T36 w 501"/>
                <a:gd name="T38" fmla="+- 0 13690 13560"/>
                <a:gd name="T39" fmla="*/ 13690 h 455"/>
                <a:gd name="T40" fmla="+- 0 9837 9787"/>
                <a:gd name="T41" fmla="*/ T40 w 501"/>
                <a:gd name="T42" fmla="+- 0 13608 13560"/>
                <a:gd name="T43" fmla="*/ 13608 h 455"/>
                <a:gd name="T44" fmla="+- 0 10176 9787"/>
                <a:gd name="T45" fmla="*/ T44 w 501"/>
                <a:gd name="T46" fmla="+- 0 13798 13560"/>
                <a:gd name="T47" fmla="*/ 13798 h 455"/>
                <a:gd name="T48" fmla="+- 0 10162 9787"/>
                <a:gd name="T49" fmla="*/ T48 w 501"/>
                <a:gd name="T50" fmla="+- 0 13833 13560"/>
                <a:gd name="T51" fmla="*/ 13833 h 455"/>
                <a:gd name="T52" fmla="+- 0 10238 9787"/>
                <a:gd name="T53" fmla="*/ T52 w 501"/>
                <a:gd name="T54" fmla="+- 0 13914 13560"/>
                <a:gd name="T55" fmla="*/ 13914 h 455"/>
                <a:gd name="T56" fmla="+- 0 10271 9787"/>
                <a:gd name="T57" fmla="*/ T56 w 501"/>
                <a:gd name="T58" fmla="+- 0 13857 13560"/>
                <a:gd name="T59" fmla="*/ 13857 h 455"/>
                <a:gd name="T60" fmla="+- 0 10288 9787"/>
                <a:gd name="T61" fmla="*/ T60 w 501"/>
                <a:gd name="T62" fmla="+- 0 13793 13560"/>
                <a:gd name="T63" fmla="*/ 13793 h 455"/>
                <a:gd name="T64" fmla="+- 0 9904 9787"/>
                <a:gd name="T65" fmla="*/ T64 w 501"/>
                <a:gd name="T66" fmla="+- 0 13817 13560"/>
                <a:gd name="T67" fmla="*/ 13817 h 455"/>
                <a:gd name="T68" fmla="+- 0 9819 9787"/>
                <a:gd name="T69" fmla="*/ T68 w 501"/>
                <a:gd name="T70" fmla="+- 0 13888 13560"/>
                <a:gd name="T71" fmla="*/ 13888 h 455"/>
                <a:gd name="T72" fmla="+- 0 9859 9787"/>
                <a:gd name="T73" fmla="*/ T72 w 501"/>
                <a:gd name="T74" fmla="+- 0 13940 13560"/>
                <a:gd name="T75" fmla="*/ 13940 h 455"/>
                <a:gd name="T76" fmla="+- 0 9950 9787"/>
                <a:gd name="T77" fmla="*/ T76 w 501"/>
                <a:gd name="T78" fmla="+- 0 13876 13560"/>
                <a:gd name="T79" fmla="*/ 13876 h 455"/>
                <a:gd name="T80" fmla="+- 0 9923 9787"/>
                <a:gd name="T81" fmla="*/ T80 w 501"/>
                <a:gd name="T82" fmla="+- 0 13850 13560"/>
                <a:gd name="T83" fmla="*/ 13850 h 455"/>
                <a:gd name="T84" fmla="+- 0 9904 9787"/>
                <a:gd name="T85" fmla="*/ T84 w 501"/>
                <a:gd name="T86" fmla="+- 0 13817 13560"/>
                <a:gd name="T87" fmla="*/ 13817 h 455"/>
                <a:gd name="T88" fmla="+- 0 10005 9787"/>
                <a:gd name="T89" fmla="*/ T88 w 501"/>
                <a:gd name="T90" fmla="+- 0 14012 13560"/>
                <a:gd name="T91" fmla="*/ 14012 h 455"/>
                <a:gd name="T92" fmla="+- 0 10026 9787"/>
                <a:gd name="T93" fmla="*/ T92 w 501"/>
                <a:gd name="T94" fmla="+- 0 14014 13560"/>
                <a:gd name="T95" fmla="*/ 14014 h 455"/>
                <a:gd name="T96" fmla="+- 0 10060 9787"/>
                <a:gd name="T97" fmla="*/ T96 w 501"/>
                <a:gd name="T98" fmla="+- 0 14013 13560"/>
                <a:gd name="T99" fmla="*/ 14013 h 455"/>
                <a:gd name="T100" fmla="+- 0 10087 9787"/>
                <a:gd name="T101" fmla="*/ T100 w 501"/>
                <a:gd name="T102" fmla="+- 0 14009 13560"/>
                <a:gd name="T103" fmla="*/ 14009 h 455"/>
                <a:gd name="T104" fmla="+- 0 10119 9787"/>
                <a:gd name="T105" fmla="*/ T104 w 501"/>
                <a:gd name="T106" fmla="+- 0 14000 13560"/>
                <a:gd name="T107" fmla="*/ 14000 h 455"/>
                <a:gd name="T108" fmla="+- 0 10098 9787"/>
                <a:gd name="T109" fmla="*/ T108 w 501"/>
                <a:gd name="T110" fmla="+- 0 13906 13560"/>
                <a:gd name="T111" fmla="*/ 13906 h 455"/>
                <a:gd name="T112" fmla="+- 0 10019 9787"/>
                <a:gd name="T113" fmla="*/ T112 w 501"/>
                <a:gd name="T114" fmla="+- 0 13905 13560"/>
                <a:gd name="T115" fmla="*/ 13905 h 455"/>
                <a:gd name="T116" fmla="+- 0 10081 9787"/>
                <a:gd name="T117" fmla="*/ T116 w 501"/>
                <a:gd name="T118" fmla="+- 0 13899 13560"/>
                <a:gd name="T119" fmla="*/ 13899 h 455"/>
                <a:gd name="T120" fmla="+- 0 10044 9787"/>
                <a:gd name="T121" fmla="*/ T120 w 501"/>
                <a:gd name="T122" fmla="+- 0 13906 13560"/>
                <a:gd name="T123" fmla="*/ 13906 h 455"/>
                <a:gd name="T124" fmla="+- 0 10098 9787"/>
                <a:gd name="T125" fmla="*/ T124 w 501"/>
                <a:gd name="T126" fmla="+- 0 13906 13560"/>
                <a:gd name="T127" fmla="*/ 13906 h 4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01" h="455">
                  <a:moveTo>
                    <a:pt x="401" y="0"/>
                  </a:moveTo>
                  <a:lnTo>
                    <a:pt x="336" y="87"/>
                  </a:lnTo>
                  <a:lnTo>
                    <a:pt x="351" y="99"/>
                  </a:lnTo>
                  <a:lnTo>
                    <a:pt x="363" y="113"/>
                  </a:lnTo>
                  <a:lnTo>
                    <a:pt x="374" y="129"/>
                  </a:lnTo>
                  <a:lnTo>
                    <a:pt x="382" y="145"/>
                  </a:lnTo>
                  <a:lnTo>
                    <a:pt x="482" y="103"/>
                  </a:lnTo>
                  <a:lnTo>
                    <a:pt x="467" y="73"/>
                  </a:lnTo>
                  <a:lnTo>
                    <a:pt x="449" y="46"/>
                  </a:lnTo>
                  <a:lnTo>
                    <a:pt x="427" y="22"/>
                  </a:lnTo>
                  <a:lnTo>
                    <a:pt x="401" y="0"/>
                  </a:lnTo>
                  <a:close/>
                  <a:moveTo>
                    <a:pt x="50" y="48"/>
                  </a:moveTo>
                  <a:lnTo>
                    <a:pt x="32" y="75"/>
                  </a:lnTo>
                  <a:lnTo>
                    <a:pt x="17" y="105"/>
                  </a:lnTo>
                  <a:lnTo>
                    <a:pt x="6" y="136"/>
                  </a:lnTo>
                  <a:lnTo>
                    <a:pt x="0" y="169"/>
                  </a:lnTo>
                  <a:lnTo>
                    <a:pt x="108" y="183"/>
                  </a:lnTo>
                  <a:lnTo>
                    <a:pt x="111" y="164"/>
                  </a:lnTo>
                  <a:lnTo>
                    <a:pt x="117" y="147"/>
                  </a:lnTo>
                  <a:lnTo>
                    <a:pt x="126" y="130"/>
                  </a:lnTo>
                  <a:lnTo>
                    <a:pt x="136" y="114"/>
                  </a:lnTo>
                  <a:lnTo>
                    <a:pt x="50" y="48"/>
                  </a:lnTo>
                  <a:close/>
                  <a:moveTo>
                    <a:pt x="393" y="219"/>
                  </a:moveTo>
                  <a:lnTo>
                    <a:pt x="389" y="238"/>
                  </a:lnTo>
                  <a:lnTo>
                    <a:pt x="383" y="256"/>
                  </a:lnTo>
                  <a:lnTo>
                    <a:pt x="375" y="273"/>
                  </a:lnTo>
                  <a:lnTo>
                    <a:pt x="365" y="289"/>
                  </a:lnTo>
                  <a:lnTo>
                    <a:pt x="451" y="354"/>
                  </a:lnTo>
                  <a:lnTo>
                    <a:pt x="470" y="326"/>
                  </a:lnTo>
                  <a:lnTo>
                    <a:pt x="484" y="297"/>
                  </a:lnTo>
                  <a:lnTo>
                    <a:pt x="494" y="265"/>
                  </a:lnTo>
                  <a:lnTo>
                    <a:pt x="501" y="233"/>
                  </a:lnTo>
                  <a:lnTo>
                    <a:pt x="393" y="219"/>
                  </a:lnTo>
                  <a:close/>
                  <a:moveTo>
                    <a:pt x="117" y="257"/>
                  </a:moveTo>
                  <a:lnTo>
                    <a:pt x="17" y="299"/>
                  </a:lnTo>
                  <a:lnTo>
                    <a:pt x="32" y="328"/>
                  </a:lnTo>
                  <a:lnTo>
                    <a:pt x="50" y="356"/>
                  </a:lnTo>
                  <a:lnTo>
                    <a:pt x="72" y="380"/>
                  </a:lnTo>
                  <a:lnTo>
                    <a:pt x="97" y="402"/>
                  </a:lnTo>
                  <a:lnTo>
                    <a:pt x="163" y="316"/>
                  </a:lnTo>
                  <a:lnTo>
                    <a:pt x="149" y="304"/>
                  </a:lnTo>
                  <a:lnTo>
                    <a:pt x="136" y="290"/>
                  </a:lnTo>
                  <a:lnTo>
                    <a:pt x="126" y="274"/>
                  </a:lnTo>
                  <a:lnTo>
                    <a:pt x="117" y="257"/>
                  </a:lnTo>
                  <a:close/>
                  <a:moveTo>
                    <a:pt x="232" y="345"/>
                  </a:moveTo>
                  <a:lnTo>
                    <a:pt x="218" y="452"/>
                  </a:lnTo>
                  <a:lnTo>
                    <a:pt x="229" y="454"/>
                  </a:lnTo>
                  <a:lnTo>
                    <a:pt x="239" y="454"/>
                  </a:lnTo>
                  <a:lnTo>
                    <a:pt x="261" y="454"/>
                  </a:lnTo>
                  <a:lnTo>
                    <a:pt x="273" y="453"/>
                  </a:lnTo>
                  <a:lnTo>
                    <a:pt x="284" y="452"/>
                  </a:lnTo>
                  <a:lnTo>
                    <a:pt x="300" y="449"/>
                  </a:lnTo>
                  <a:lnTo>
                    <a:pt x="316" y="445"/>
                  </a:lnTo>
                  <a:lnTo>
                    <a:pt x="332" y="440"/>
                  </a:lnTo>
                  <a:lnTo>
                    <a:pt x="348" y="435"/>
                  </a:lnTo>
                  <a:lnTo>
                    <a:pt x="311" y="346"/>
                  </a:lnTo>
                  <a:lnTo>
                    <a:pt x="244" y="346"/>
                  </a:lnTo>
                  <a:lnTo>
                    <a:pt x="232" y="345"/>
                  </a:lnTo>
                  <a:close/>
                  <a:moveTo>
                    <a:pt x="306" y="334"/>
                  </a:moveTo>
                  <a:lnTo>
                    <a:pt x="294" y="339"/>
                  </a:lnTo>
                  <a:lnTo>
                    <a:pt x="282" y="343"/>
                  </a:lnTo>
                  <a:lnTo>
                    <a:pt x="257" y="346"/>
                  </a:lnTo>
                  <a:lnTo>
                    <a:pt x="244" y="346"/>
                  </a:lnTo>
                  <a:lnTo>
                    <a:pt x="311" y="346"/>
                  </a:lnTo>
                  <a:lnTo>
                    <a:pt x="306" y="334"/>
                  </a:lnTo>
                  <a:close/>
                </a:path>
              </a:pathLst>
            </a:custGeom>
            <a:solidFill>
              <a:srgbClr val="8D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6"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0" y="13511"/>
              <a:ext cx="416"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4" y="14020"/>
              <a:ext cx="42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AutoShape 35"/>
            <p:cNvSpPr>
              <a:spLocks/>
            </p:cNvSpPr>
            <p:nvPr/>
          </p:nvSpPr>
          <p:spPr bwMode="auto">
            <a:xfrm>
              <a:off x="8529" y="13966"/>
              <a:ext cx="504" cy="505"/>
            </a:xfrm>
            <a:custGeom>
              <a:avLst/>
              <a:gdLst>
                <a:gd name="T0" fmla="+- 0 8734 8530"/>
                <a:gd name="T1" fmla="*/ T0 w 504"/>
                <a:gd name="T2" fmla="+- 0 13970 13966"/>
                <a:gd name="T3" fmla="*/ 13970 h 505"/>
                <a:gd name="T4" fmla="+- 0 8671 8530"/>
                <a:gd name="T5" fmla="*/ T4 w 504"/>
                <a:gd name="T6" fmla="+- 0 13991 13966"/>
                <a:gd name="T7" fmla="*/ 13991 h 505"/>
                <a:gd name="T8" fmla="+- 0 8736 8530"/>
                <a:gd name="T9" fmla="*/ T8 w 504"/>
                <a:gd name="T10" fmla="+- 0 14081 13966"/>
                <a:gd name="T11" fmla="*/ 14081 h 505"/>
                <a:gd name="T12" fmla="+- 0 8773 8530"/>
                <a:gd name="T13" fmla="*/ T12 w 504"/>
                <a:gd name="T14" fmla="+- 0 14074 13966"/>
                <a:gd name="T15" fmla="*/ 14074 h 505"/>
                <a:gd name="T16" fmla="+- 0 8800 8530"/>
                <a:gd name="T17" fmla="*/ T16 w 504"/>
                <a:gd name="T18" fmla="+- 0 13966 13966"/>
                <a:gd name="T19" fmla="*/ 13966 h 505"/>
                <a:gd name="T20" fmla="+- 0 8792 8530"/>
                <a:gd name="T21" fmla="*/ T20 w 504"/>
                <a:gd name="T22" fmla="+- 0 14074 13966"/>
                <a:gd name="T23" fmla="*/ 14074 h 505"/>
                <a:gd name="T24" fmla="+- 0 8792 8530"/>
                <a:gd name="T25" fmla="*/ T24 w 504"/>
                <a:gd name="T26" fmla="+- 0 14074 13966"/>
                <a:gd name="T27" fmla="*/ 14074 h 505"/>
                <a:gd name="T28" fmla="+- 0 8572 8530"/>
                <a:gd name="T29" fmla="*/ T28 w 504"/>
                <a:gd name="T30" fmla="+- 0 14077 13966"/>
                <a:gd name="T31" fmla="*/ 14077 h 505"/>
                <a:gd name="T32" fmla="+- 0 8543 8530"/>
                <a:gd name="T33" fmla="*/ T32 w 504"/>
                <a:gd name="T34" fmla="+- 0 14136 13966"/>
                <a:gd name="T35" fmla="*/ 14136 h 505"/>
                <a:gd name="T36" fmla="+- 0 8530 8530"/>
                <a:gd name="T37" fmla="*/ T36 w 504"/>
                <a:gd name="T38" fmla="+- 0 14201 13966"/>
                <a:gd name="T39" fmla="*/ 14201 h 505"/>
                <a:gd name="T40" fmla="+- 0 8641 8530"/>
                <a:gd name="T41" fmla="*/ T40 w 504"/>
                <a:gd name="T42" fmla="+- 0 14189 13966"/>
                <a:gd name="T43" fmla="*/ 14189 h 505"/>
                <a:gd name="T44" fmla="+- 0 8653 8530"/>
                <a:gd name="T45" fmla="*/ T44 w 504"/>
                <a:gd name="T46" fmla="+- 0 14154 13966"/>
                <a:gd name="T47" fmla="*/ 14154 h 505"/>
                <a:gd name="T48" fmla="+- 0 8572 8530"/>
                <a:gd name="T49" fmla="*/ T48 w 504"/>
                <a:gd name="T50" fmla="+- 0 14077 13966"/>
                <a:gd name="T51" fmla="*/ 14077 h 505"/>
                <a:gd name="T52" fmla="+- 0 8923 8530"/>
                <a:gd name="T53" fmla="*/ T52 w 504"/>
                <a:gd name="T54" fmla="+- 0 14245 13966"/>
                <a:gd name="T55" fmla="*/ 14245 h 505"/>
                <a:gd name="T56" fmla="+- 0 8911 8530"/>
                <a:gd name="T57" fmla="*/ T56 w 504"/>
                <a:gd name="T58" fmla="+- 0 14281 13966"/>
                <a:gd name="T59" fmla="*/ 14281 h 505"/>
                <a:gd name="T60" fmla="+- 0 8992 8530"/>
                <a:gd name="T61" fmla="*/ T60 w 504"/>
                <a:gd name="T62" fmla="+- 0 14357 13966"/>
                <a:gd name="T63" fmla="*/ 14357 h 505"/>
                <a:gd name="T64" fmla="+- 0 9021 8530"/>
                <a:gd name="T65" fmla="*/ T64 w 504"/>
                <a:gd name="T66" fmla="+- 0 14297 13966"/>
                <a:gd name="T67" fmla="*/ 14297 h 505"/>
                <a:gd name="T68" fmla="+- 0 9034 8530"/>
                <a:gd name="T69" fmla="*/ T68 w 504"/>
                <a:gd name="T70" fmla="+- 0 14232 13966"/>
                <a:gd name="T71" fmla="*/ 14232 h 505"/>
                <a:gd name="T72" fmla="+- 0 8653 8530"/>
                <a:gd name="T73" fmla="*/ T72 w 504"/>
                <a:gd name="T74" fmla="+- 0 14281 13966"/>
                <a:gd name="T75" fmla="*/ 14281 h 505"/>
                <a:gd name="T76" fmla="+- 0 8563 8530"/>
                <a:gd name="T77" fmla="*/ T76 w 504"/>
                <a:gd name="T78" fmla="+- 0 14344 13966"/>
                <a:gd name="T79" fmla="*/ 14344 h 505"/>
                <a:gd name="T80" fmla="+- 0 8581 8530"/>
                <a:gd name="T81" fmla="*/ T80 w 504"/>
                <a:gd name="T82" fmla="+- 0 14371 13966"/>
                <a:gd name="T83" fmla="*/ 14371 h 505"/>
                <a:gd name="T84" fmla="+- 0 8603 8530"/>
                <a:gd name="T85" fmla="*/ T84 w 504"/>
                <a:gd name="T86" fmla="+- 0 14396 13966"/>
                <a:gd name="T87" fmla="*/ 14396 h 505"/>
                <a:gd name="T88" fmla="+- 0 8628 8530"/>
                <a:gd name="T89" fmla="*/ T88 w 504"/>
                <a:gd name="T90" fmla="+- 0 14418 13966"/>
                <a:gd name="T91" fmla="*/ 14418 h 505"/>
                <a:gd name="T92" fmla="+- 0 8702 8530"/>
                <a:gd name="T93" fmla="*/ T92 w 504"/>
                <a:gd name="T94" fmla="+- 0 14338 13966"/>
                <a:gd name="T95" fmla="*/ 14338 h 505"/>
                <a:gd name="T96" fmla="+- 0 8682 8530"/>
                <a:gd name="T97" fmla="*/ T96 w 504"/>
                <a:gd name="T98" fmla="+- 0 14322 13966"/>
                <a:gd name="T99" fmla="*/ 14322 h 505"/>
                <a:gd name="T100" fmla="+- 0 8658 8530"/>
                <a:gd name="T101" fmla="*/ T100 w 504"/>
                <a:gd name="T102" fmla="+- 0 14293 13966"/>
                <a:gd name="T103" fmla="*/ 14293 h 505"/>
                <a:gd name="T104" fmla="+- 0 8846 8530"/>
                <a:gd name="T105" fmla="*/ T104 w 504"/>
                <a:gd name="T106" fmla="+- 0 14347 13966"/>
                <a:gd name="T107" fmla="*/ 14347 h 505"/>
                <a:gd name="T108" fmla="+- 0 8810 8530"/>
                <a:gd name="T109" fmla="*/ T108 w 504"/>
                <a:gd name="T110" fmla="+- 0 14359 13966"/>
                <a:gd name="T111" fmla="*/ 14359 h 505"/>
                <a:gd name="T112" fmla="+- 0 8773 8530"/>
                <a:gd name="T113" fmla="*/ T112 w 504"/>
                <a:gd name="T114" fmla="+- 0 14361 13966"/>
                <a:gd name="T115" fmla="*/ 14361 h 505"/>
                <a:gd name="T116" fmla="+- 0 8771 8530"/>
                <a:gd name="T117" fmla="*/ T116 w 504"/>
                <a:gd name="T118" fmla="+- 0 14470 13966"/>
                <a:gd name="T119" fmla="*/ 14470 h 505"/>
                <a:gd name="T120" fmla="+- 0 8782 8530"/>
                <a:gd name="T121" fmla="*/ T120 w 504"/>
                <a:gd name="T122" fmla="+- 0 14470 13966"/>
                <a:gd name="T123" fmla="*/ 14470 h 505"/>
                <a:gd name="T124" fmla="+- 0 8840 8530"/>
                <a:gd name="T125" fmla="*/ T124 w 504"/>
                <a:gd name="T126" fmla="+- 0 14463 13966"/>
                <a:gd name="T127" fmla="*/ 14463 h 505"/>
                <a:gd name="T128" fmla="+- 0 8894 8530"/>
                <a:gd name="T129" fmla="*/ T128 w 504"/>
                <a:gd name="T130" fmla="+- 0 14444 13966"/>
                <a:gd name="T131" fmla="*/ 14444 h 5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504" h="505">
                  <a:moveTo>
                    <a:pt x="236" y="0"/>
                  </a:moveTo>
                  <a:lnTo>
                    <a:pt x="204" y="4"/>
                  </a:lnTo>
                  <a:lnTo>
                    <a:pt x="172" y="13"/>
                  </a:lnTo>
                  <a:lnTo>
                    <a:pt x="141" y="25"/>
                  </a:lnTo>
                  <a:lnTo>
                    <a:pt x="189" y="123"/>
                  </a:lnTo>
                  <a:lnTo>
                    <a:pt x="206" y="115"/>
                  </a:lnTo>
                  <a:lnTo>
                    <a:pt x="224" y="111"/>
                  </a:lnTo>
                  <a:lnTo>
                    <a:pt x="243" y="108"/>
                  </a:lnTo>
                  <a:lnTo>
                    <a:pt x="262" y="108"/>
                  </a:lnTo>
                  <a:lnTo>
                    <a:pt x="270" y="0"/>
                  </a:lnTo>
                  <a:lnTo>
                    <a:pt x="236" y="0"/>
                  </a:lnTo>
                  <a:close/>
                  <a:moveTo>
                    <a:pt x="262" y="108"/>
                  </a:moveTo>
                  <a:lnTo>
                    <a:pt x="243" y="108"/>
                  </a:lnTo>
                  <a:lnTo>
                    <a:pt x="262" y="108"/>
                  </a:lnTo>
                  <a:close/>
                  <a:moveTo>
                    <a:pt x="42" y="111"/>
                  </a:moveTo>
                  <a:lnTo>
                    <a:pt x="26" y="140"/>
                  </a:lnTo>
                  <a:lnTo>
                    <a:pt x="13" y="170"/>
                  </a:lnTo>
                  <a:lnTo>
                    <a:pt x="4" y="202"/>
                  </a:lnTo>
                  <a:lnTo>
                    <a:pt x="0" y="235"/>
                  </a:lnTo>
                  <a:lnTo>
                    <a:pt x="108" y="242"/>
                  </a:lnTo>
                  <a:lnTo>
                    <a:pt x="111" y="223"/>
                  </a:lnTo>
                  <a:lnTo>
                    <a:pt x="116" y="205"/>
                  </a:lnTo>
                  <a:lnTo>
                    <a:pt x="123" y="188"/>
                  </a:lnTo>
                  <a:lnTo>
                    <a:pt x="132" y="172"/>
                  </a:lnTo>
                  <a:lnTo>
                    <a:pt x="42" y="111"/>
                  </a:lnTo>
                  <a:close/>
                  <a:moveTo>
                    <a:pt x="395" y="260"/>
                  </a:moveTo>
                  <a:lnTo>
                    <a:pt x="393" y="279"/>
                  </a:lnTo>
                  <a:lnTo>
                    <a:pt x="388" y="297"/>
                  </a:lnTo>
                  <a:lnTo>
                    <a:pt x="381" y="315"/>
                  </a:lnTo>
                  <a:lnTo>
                    <a:pt x="372" y="331"/>
                  </a:lnTo>
                  <a:lnTo>
                    <a:pt x="462" y="391"/>
                  </a:lnTo>
                  <a:lnTo>
                    <a:pt x="479" y="362"/>
                  </a:lnTo>
                  <a:lnTo>
                    <a:pt x="491" y="331"/>
                  </a:lnTo>
                  <a:lnTo>
                    <a:pt x="499" y="299"/>
                  </a:lnTo>
                  <a:lnTo>
                    <a:pt x="504" y="266"/>
                  </a:lnTo>
                  <a:lnTo>
                    <a:pt x="395" y="260"/>
                  </a:lnTo>
                  <a:close/>
                  <a:moveTo>
                    <a:pt x="123" y="315"/>
                  </a:moveTo>
                  <a:lnTo>
                    <a:pt x="25" y="364"/>
                  </a:lnTo>
                  <a:lnTo>
                    <a:pt x="33" y="378"/>
                  </a:lnTo>
                  <a:lnTo>
                    <a:pt x="42" y="392"/>
                  </a:lnTo>
                  <a:lnTo>
                    <a:pt x="51" y="405"/>
                  </a:lnTo>
                  <a:lnTo>
                    <a:pt x="62" y="418"/>
                  </a:lnTo>
                  <a:lnTo>
                    <a:pt x="73" y="430"/>
                  </a:lnTo>
                  <a:lnTo>
                    <a:pt x="85" y="442"/>
                  </a:lnTo>
                  <a:lnTo>
                    <a:pt x="98" y="452"/>
                  </a:lnTo>
                  <a:lnTo>
                    <a:pt x="112" y="462"/>
                  </a:lnTo>
                  <a:lnTo>
                    <a:pt x="172" y="372"/>
                  </a:lnTo>
                  <a:lnTo>
                    <a:pt x="162" y="365"/>
                  </a:lnTo>
                  <a:lnTo>
                    <a:pt x="152" y="356"/>
                  </a:lnTo>
                  <a:lnTo>
                    <a:pt x="135" y="337"/>
                  </a:lnTo>
                  <a:lnTo>
                    <a:pt x="128" y="327"/>
                  </a:lnTo>
                  <a:lnTo>
                    <a:pt x="123" y="315"/>
                  </a:lnTo>
                  <a:close/>
                  <a:moveTo>
                    <a:pt x="316" y="381"/>
                  </a:moveTo>
                  <a:lnTo>
                    <a:pt x="299" y="388"/>
                  </a:lnTo>
                  <a:lnTo>
                    <a:pt x="280" y="393"/>
                  </a:lnTo>
                  <a:lnTo>
                    <a:pt x="262" y="395"/>
                  </a:lnTo>
                  <a:lnTo>
                    <a:pt x="243" y="395"/>
                  </a:lnTo>
                  <a:lnTo>
                    <a:pt x="236" y="504"/>
                  </a:lnTo>
                  <a:lnTo>
                    <a:pt x="241" y="504"/>
                  </a:lnTo>
                  <a:lnTo>
                    <a:pt x="246" y="504"/>
                  </a:lnTo>
                  <a:lnTo>
                    <a:pt x="252" y="504"/>
                  </a:lnTo>
                  <a:lnTo>
                    <a:pt x="281" y="502"/>
                  </a:lnTo>
                  <a:lnTo>
                    <a:pt x="310" y="497"/>
                  </a:lnTo>
                  <a:lnTo>
                    <a:pt x="338" y="489"/>
                  </a:lnTo>
                  <a:lnTo>
                    <a:pt x="364" y="478"/>
                  </a:lnTo>
                  <a:lnTo>
                    <a:pt x="316" y="381"/>
                  </a:lnTo>
                  <a:close/>
                </a:path>
              </a:pathLst>
            </a:custGeom>
            <a:solidFill>
              <a:srgbClr val="D71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9" name="Picture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2" y="14009"/>
              <a:ext cx="33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38" y="12208"/>
              <a:ext cx="395"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utoShape 38"/>
            <p:cNvSpPr>
              <a:spLocks/>
            </p:cNvSpPr>
            <p:nvPr/>
          </p:nvSpPr>
          <p:spPr bwMode="auto">
            <a:xfrm>
              <a:off x="10383" y="12236"/>
              <a:ext cx="505" cy="477"/>
            </a:xfrm>
            <a:custGeom>
              <a:avLst/>
              <a:gdLst>
                <a:gd name="T0" fmla="+- 0 10702 10383"/>
                <a:gd name="T1" fmla="*/ T0 w 505"/>
                <a:gd name="T2" fmla="+- 0 12333 12236"/>
                <a:gd name="T3" fmla="*/ 12333 h 477"/>
                <a:gd name="T4" fmla="+- 0 10733 10383"/>
                <a:gd name="T5" fmla="*/ T4 w 505"/>
                <a:gd name="T6" fmla="+- 0 12354 12236"/>
                <a:gd name="T7" fmla="*/ 12354 h 477"/>
                <a:gd name="T8" fmla="+- 0 10757 10383"/>
                <a:gd name="T9" fmla="*/ T8 w 505"/>
                <a:gd name="T10" fmla="+- 0 12383 12236"/>
                <a:gd name="T11" fmla="*/ 12383 h 477"/>
                <a:gd name="T12" fmla="+- 0 10829 10383"/>
                <a:gd name="T13" fmla="*/ T12 w 505"/>
                <a:gd name="T14" fmla="+- 0 12298 12236"/>
                <a:gd name="T15" fmla="*/ 12298 h 477"/>
                <a:gd name="T16" fmla="+- 0 10780 10383"/>
                <a:gd name="T17" fmla="*/ T16 w 505"/>
                <a:gd name="T18" fmla="+- 0 12254 12236"/>
                <a:gd name="T19" fmla="*/ 12254 h 477"/>
                <a:gd name="T20" fmla="+- 0 10413 10383"/>
                <a:gd name="T21" fmla="*/ T20 w 505"/>
                <a:gd name="T22" fmla="+- 0 12341 12236"/>
                <a:gd name="T23" fmla="*/ 12341 h 477"/>
                <a:gd name="T24" fmla="+- 0 10391 10383"/>
                <a:gd name="T25" fmla="*/ T24 w 505"/>
                <a:gd name="T26" fmla="+- 0 12399 12236"/>
                <a:gd name="T27" fmla="*/ 12399 h 477"/>
                <a:gd name="T28" fmla="+- 0 10383 10383"/>
                <a:gd name="T29" fmla="*/ T28 w 505"/>
                <a:gd name="T30" fmla="+- 0 12460 12236"/>
                <a:gd name="T31" fmla="*/ 12460 h 477"/>
                <a:gd name="T32" fmla="+- 0 10492 10383"/>
                <a:gd name="T33" fmla="*/ T32 w 505"/>
                <a:gd name="T34" fmla="+- 0 12465 12236"/>
                <a:gd name="T35" fmla="*/ 12465 h 477"/>
                <a:gd name="T36" fmla="+- 0 10493 10383"/>
                <a:gd name="T37" fmla="*/ T36 w 505"/>
                <a:gd name="T38" fmla="+- 0 12443 12236"/>
                <a:gd name="T39" fmla="*/ 12443 h 477"/>
                <a:gd name="T40" fmla="+- 0 10502 10383"/>
                <a:gd name="T41" fmla="*/ T40 w 505"/>
                <a:gd name="T42" fmla="+- 0 12408 12236"/>
                <a:gd name="T43" fmla="*/ 12408 h 477"/>
                <a:gd name="T44" fmla="+- 0 10413 10383"/>
                <a:gd name="T45" fmla="*/ T44 w 505"/>
                <a:gd name="T46" fmla="+- 0 12341 12236"/>
                <a:gd name="T47" fmla="*/ 12341 h 477"/>
                <a:gd name="T48" fmla="+- 0 10779 10383"/>
                <a:gd name="T49" fmla="*/ T48 w 505"/>
                <a:gd name="T50" fmla="+- 0 12454 12236"/>
                <a:gd name="T51" fmla="*/ 12454 h 477"/>
                <a:gd name="T52" fmla="+- 0 10778 10383"/>
                <a:gd name="T53" fmla="*/ T52 w 505"/>
                <a:gd name="T54" fmla="+- 0 12478 12236"/>
                <a:gd name="T55" fmla="*/ 12478 h 477"/>
                <a:gd name="T56" fmla="+- 0 10770 10383"/>
                <a:gd name="T57" fmla="*/ T56 w 505"/>
                <a:gd name="T58" fmla="+- 0 12511 12236"/>
                <a:gd name="T59" fmla="*/ 12511 h 477"/>
                <a:gd name="T60" fmla="+- 0 10859 10383"/>
                <a:gd name="T61" fmla="*/ T60 w 505"/>
                <a:gd name="T62" fmla="+- 0 12578 12236"/>
                <a:gd name="T63" fmla="*/ 12578 h 477"/>
                <a:gd name="T64" fmla="+- 0 10881 10383"/>
                <a:gd name="T65" fmla="*/ T64 w 505"/>
                <a:gd name="T66" fmla="+- 0 12521 12236"/>
                <a:gd name="T67" fmla="*/ 12521 h 477"/>
                <a:gd name="T68" fmla="+- 0 10888 10383"/>
                <a:gd name="T69" fmla="*/ T68 w 505"/>
                <a:gd name="T70" fmla="+- 0 12461 12236"/>
                <a:gd name="T71" fmla="*/ 12461 h 477"/>
                <a:gd name="T72" fmla="+- 0 10888 10383"/>
                <a:gd name="T73" fmla="*/ T72 w 505"/>
                <a:gd name="T74" fmla="+- 0 12450 12236"/>
                <a:gd name="T75" fmla="*/ 12450 h 477"/>
                <a:gd name="T76" fmla="+- 0 10421 10383"/>
                <a:gd name="T77" fmla="*/ T76 w 505"/>
                <a:gd name="T78" fmla="+- 0 12594 12236"/>
                <a:gd name="T79" fmla="*/ 12594 h 477"/>
                <a:gd name="T80" fmla="+- 0 10463 10383"/>
                <a:gd name="T81" fmla="*/ T80 w 505"/>
                <a:gd name="T82" fmla="+- 0 12645 12236"/>
                <a:gd name="T83" fmla="*/ 12645 h 477"/>
                <a:gd name="T84" fmla="+- 0 10517 10383"/>
                <a:gd name="T85" fmla="*/ T84 w 505"/>
                <a:gd name="T86" fmla="+- 0 12683 12236"/>
                <a:gd name="T87" fmla="*/ 12683 h 477"/>
                <a:gd name="T88" fmla="+- 0 10552 10383"/>
                <a:gd name="T89" fmla="*/ T88 w 505"/>
                <a:gd name="T90" fmla="+- 0 12577 12236"/>
                <a:gd name="T91" fmla="*/ 12577 h 477"/>
                <a:gd name="T92" fmla="+- 0 10525 10383"/>
                <a:gd name="T93" fmla="*/ T92 w 505"/>
                <a:gd name="T94" fmla="+- 0 12552 12236"/>
                <a:gd name="T95" fmla="*/ 12552 h 477"/>
                <a:gd name="T96" fmla="+- 0 10712 10383"/>
                <a:gd name="T97" fmla="*/ T96 w 505"/>
                <a:gd name="T98" fmla="+- 0 12582 12236"/>
                <a:gd name="T99" fmla="*/ 12582 h 477"/>
                <a:gd name="T100" fmla="+- 0 10690 10383"/>
                <a:gd name="T101" fmla="*/ T100 w 505"/>
                <a:gd name="T102" fmla="+- 0 12594 12236"/>
                <a:gd name="T103" fmla="*/ 12594 h 477"/>
                <a:gd name="T104" fmla="+- 0 10653 10383"/>
                <a:gd name="T105" fmla="*/ T104 w 505"/>
                <a:gd name="T106" fmla="+- 0 12604 12236"/>
                <a:gd name="T107" fmla="*/ 12604 h 477"/>
                <a:gd name="T108" fmla="+- 0 10645 10383"/>
                <a:gd name="T109" fmla="*/ T108 w 505"/>
                <a:gd name="T110" fmla="+- 0 12713 12236"/>
                <a:gd name="T111" fmla="*/ 12713 h 477"/>
                <a:gd name="T112" fmla="+- 0 10678 10383"/>
                <a:gd name="T113" fmla="*/ T112 w 505"/>
                <a:gd name="T114" fmla="+- 0 12709 12236"/>
                <a:gd name="T115" fmla="*/ 12709 h 477"/>
                <a:gd name="T116" fmla="+- 0 10710 10383"/>
                <a:gd name="T117" fmla="*/ T116 w 505"/>
                <a:gd name="T118" fmla="+- 0 12702 12236"/>
                <a:gd name="T119" fmla="*/ 12702 h 477"/>
                <a:gd name="T120" fmla="+- 0 10741 10383"/>
                <a:gd name="T121" fmla="*/ T120 w 505"/>
                <a:gd name="T122" fmla="+- 0 12690 12236"/>
                <a:gd name="T123" fmla="*/ 12690 h 477"/>
                <a:gd name="T124" fmla="+- 0 10770 10383"/>
                <a:gd name="T125" fmla="*/ T124 w 505"/>
                <a:gd name="T126" fmla="+- 0 12674 12236"/>
                <a:gd name="T127" fmla="*/ 12674 h 4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05" h="477">
                  <a:moveTo>
                    <a:pt x="369" y="0"/>
                  </a:moveTo>
                  <a:lnTo>
                    <a:pt x="319" y="97"/>
                  </a:lnTo>
                  <a:lnTo>
                    <a:pt x="335" y="107"/>
                  </a:lnTo>
                  <a:lnTo>
                    <a:pt x="350" y="118"/>
                  </a:lnTo>
                  <a:lnTo>
                    <a:pt x="363" y="132"/>
                  </a:lnTo>
                  <a:lnTo>
                    <a:pt x="374" y="147"/>
                  </a:lnTo>
                  <a:lnTo>
                    <a:pt x="465" y="89"/>
                  </a:lnTo>
                  <a:lnTo>
                    <a:pt x="446" y="62"/>
                  </a:lnTo>
                  <a:lnTo>
                    <a:pt x="423" y="38"/>
                  </a:lnTo>
                  <a:lnTo>
                    <a:pt x="397" y="18"/>
                  </a:lnTo>
                  <a:lnTo>
                    <a:pt x="369" y="0"/>
                  </a:lnTo>
                  <a:close/>
                  <a:moveTo>
                    <a:pt x="30" y="105"/>
                  </a:moveTo>
                  <a:lnTo>
                    <a:pt x="17" y="133"/>
                  </a:lnTo>
                  <a:lnTo>
                    <a:pt x="8" y="163"/>
                  </a:lnTo>
                  <a:lnTo>
                    <a:pt x="2" y="193"/>
                  </a:lnTo>
                  <a:lnTo>
                    <a:pt x="0" y="224"/>
                  </a:lnTo>
                  <a:lnTo>
                    <a:pt x="0" y="233"/>
                  </a:lnTo>
                  <a:lnTo>
                    <a:pt x="109" y="229"/>
                  </a:lnTo>
                  <a:lnTo>
                    <a:pt x="109" y="224"/>
                  </a:lnTo>
                  <a:lnTo>
                    <a:pt x="110" y="207"/>
                  </a:lnTo>
                  <a:lnTo>
                    <a:pt x="113" y="189"/>
                  </a:lnTo>
                  <a:lnTo>
                    <a:pt x="119" y="172"/>
                  </a:lnTo>
                  <a:lnTo>
                    <a:pt x="126" y="156"/>
                  </a:lnTo>
                  <a:lnTo>
                    <a:pt x="30" y="105"/>
                  </a:lnTo>
                  <a:close/>
                  <a:moveTo>
                    <a:pt x="505" y="214"/>
                  </a:moveTo>
                  <a:lnTo>
                    <a:pt x="396" y="218"/>
                  </a:lnTo>
                  <a:lnTo>
                    <a:pt x="396" y="225"/>
                  </a:lnTo>
                  <a:lnTo>
                    <a:pt x="395" y="242"/>
                  </a:lnTo>
                  <a:lnTo>
                    <a:pt x="392" y="259"/>
                  </a:lnTo>
                  <a:lnTo>
                    <a:pt x="387" y="275"/>
                  </a:lnTo>
                  <a:lnTo>
                    <a:pt x="380" y="291"/>
                  </a:lnTo>
                  <a:lnTo>
                    <a:pt x="476" y="342"/>
                  </a:lnTo>
                  <a:lnTo>
                    <a:pt x="488" y="314"/>
                  </a:lnTo>
                  <a:lnTo>
                    <a:pt x="498" y="285"/>
                  </a:lnTo>
                  <a:lnTo>
                    <a:pt x="503" y="255"/>
                  </a:lnTo>
                  <a:lnTo>
                    <a:pt x="505" y="225"/>
                  </a:lnTo>
                  <a:lnTo>
                    <a:pt x="505" y="217"/>
                  </a:lnTo>
                  <a:lnTo>
                    <a:pt x="505" y="214"/>
                  </a:lnTo>
                  <a:close/>
                  <a:moveTo>
                    <a:pt x="131" y="301"/>
                  </a:moveTo>
                  <a:lnTo>
                    <a:pt x="38" y="358"/>
                  </a:lnTo>
                  <a:lnTo>
                    <a:pt x="58" y="385"/>
                  </a:lnTo>
                  <a:lnTo>
                    <a:pt x="80" y="409"/>
                  </a:lnTo>
                  <a:lnTo>
                    <a:pt x="106" y="430"/>
                  </a:lnTo>
                  <a:lnTo>
                    <a:pt x="134" y="447"/>
                  </a:lnTo>
                  <a:lnTo>
                    <a:pt x="185" y="351"/>
                  </a:lnTo>
                  <a:lnTo>
                    <a:pt x="169" y="341"/>
                  </a:lnTo>
                  <a:lnTo>
                    <a:pt x="154" y="330"/>
                  </a:lnTo>
                  <a:lnTo>
                    <a:pt x="142" y="316"/>
                  </a:lnTo>
                  <a:lnTo>
                    <a:pt x="131" y="301"/>
                  </a:lnTo>
                  <a:close/>
                  <a:moveTo>
                    <a:pt x="329" y="346"/>
                  </a:moveTo>
                  <a:lnTo>
                    <a:pt x="319" y="353"/>
                  </a:lnTo>
                  <a:lnTo>
                    <a:pt x="307" y="358"/>
                  </a:lnTo>
                  <a:lnTo>
                    <a:pt x="283" y="366"/>
                  </a:lnTo>
                  <a:lnTo>
                    <a:pt x="270" y="368"/>
                  </a:lnTo>
                  <a:lnTo>
                    <a:pt x="258" y="368"/>
                  </a:lnTo>
                  <a:lnTo>
                    <a:pt x="262" y="477"/>
                  </a:lnTo>
                  <a:lnTo>
                    <a:pt x="278" y="475"/>
                  </a:lnTo>
                  <a:lnTo>
                    <a:pt x="295" y="473"/>
                  </a:lnTo>
                  <a:lnTo>
                    <a:pt x="311" y="470"/>
                  </a:lnTo>
                  <a:lnTo>
                    <a:pt x="327" y="466"/>
                  </a:lnTo>
                  <a:lnTo>
                    <a:pt x="343" y="460"/>
                  </a:lnTo>
                  <a:lnTo>
                    <a:pt x="358" y="454"/>
                  </a:lnTo>
                  <a:lnTo>
                    <a:pt x="373" y="446"/>
                  </a:lnTo>
                  <a:lnTo>
                    <a:pt x="387" y="438"/>
                  </a:lnTo>
                  <a:lnTo>
                    <a:pt x="329" y="346"/>
                  </a:lnTo>
                  <a:close/>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2" name="Picture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96" y="12219"/>
              <a:ext cx="356"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31" y="10965"/>
              <a:ext cx="39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AutoShape 41"/>
            <p:cNvSpPr>
              <a:spLocks/>
            </p:cNvSpPr>
            <p:nvPr/>
          </p:nvSpPr>
          <p:spPr bwMode="auto">
            <a:xfrm>
              <a:off x="9975" y="10994"/>
              <a:ext cx="505" cy="476"/>
            </a:xfrm>
            <a:custGeom>
              <a:avLst/>
              <a:gdLst>
                <a:gd name="T0" fmla="+- 0 10296 9976"/>
                <a:gd name="T1" fmla="*/ T0 w 505"/>
                <a:gd name="T2" fmla="+- 0 11090 10994"/>
                <a:gd name="T3" fmla="*/ 11090 h 476"/>
                <a:gd name="T4" fmla="+- 0 10326 9976"/>
                <a:gd name="T5" fmla="*/ T4 w 505"/>
                <a:gd name="T6" fmla="+- 0 11112 10994"/>
                <a:gd name="T7" fmla="*/ 11112 h 476"/>
                <a:gd name="T8" fmla="+- 0 10350 9976"/>
                <a:gd name="T9" fmla="*/ T8 w 505"/>
                <a:gd name="T10" fmla="+- 0 11141 10994"/>
                <a:gd name="T11" fmla="*/ 11141 h 476"/>
                <a:gd name="T12" fmla="+- 0 10423 9976"/>
                <a:gd name="T13" fmla="*/ T12 w 505"/>
                <a:gd name="T14" fmla="+- 0 11057 10994"/>
                <a:gd name="T15" fmla="*/ 11057 h 476"/>
                <a:gd name="T16" fmla="+- 0 10375 9976"/>
                <a:gd name="T17" fmla="*/ T16 w 505"/>
                <a:gd name="T18" fmla="+- 0 11012 10994"/>
                <a:gd name="T19" fmla="*/ 11012 h 476"/>
                <a:gd name="T20" fmla="+- 0 10007 9976"/>
                <a:gd name="T21" fmla="*/ T20 w 505"/>
                <a:gd name="T22" fmla="+- 0 11096 10994"/>
                <a:gd name="T23" fmla="*/ 11096 h 476"/>
                <a:gd name="T24" fmla="+- 0 9984 9976"/>
                <a:gd name="T25" fmla="*/ T24 w 505"/>
                <a:gd name="T26" fmla="+- 0 11154 10994"/>
                <a:gd name="T27" fmla="*/ 11154 h 476"/>
                <a:gd name="T28" fmla="+- 0 9976 9976"/>
                <a:gd name="T29" fmla="*/ T28 w 505"/>
                <a:gd name="T30" fmla="+- 0 11217 10994"/>
                <a:gd name="T31" fmla="*/ 11217 h 476"/>
                <a:gd name="T32" fmla="+- 0 10084 9976"/>
                <a:gd name="T33" fmla="*/ T32 w 505"/>
                <a:gd name="T34" fmla="+- 0 11220 10994"/>
                <a:gd name="T35" fmla="*/ 11220 h 476"/>
                <a:gd name="T36" fmla="+- 0 10086 9976"/>
                <a:gd name="T37" fmla="*/ T36 w 505"/>
                <a:gd name="T38" fmla="+- 0 11199 10994"/>
                <a:gd name="T39" fmla="*/ 11199 h 476"/>
                <a:gd name="T40" fmla="+- 0 10095 9976"/>
                <a:gd name="T41" fmla="*/ T40 w 505"/>
                <a:gd name="T42" fmla="+- 0 11164 10994"/>
                <a:gd name="T43" fmla="*/ 11164 h 476"/>
                <a:gd name="T44" fmla="+- 0 10007 9976"/>
                <a:gd name="T45" fmla="*/ T44 w 505"/>
                <a:gd name="T46" fmla="+- 0 11096 10994"/>
                <a:gd name="T47" fmla="*/ 11096 h 476"/>
                <a:gd name="T48" fmla="+- 0 10372 9976"/>
                <a:gd name="T49" fmla="*/ T48 w 505"/>
                <a:gd name="T50" fmla="+- 0 11213 10994"/>
                <a:gd name="T51" fmla="*/ 11213 h 476"/>
                <a:gd name="T52" fmla="+- 0 10371 9976"/>
                <a:gd name="T53" fmla="*/ T52 w 505"/>
                <a:gd name="T54" fmla="+- 0 11235 10994"/>
                <a:gd name="T55" fmla="*/ 11235 h 476"/>
                <a:gd name="T56" fmla="+- 0 10362 9976"/>
                <a:gd name="T57" fmla="*/ T56 w 505"/>
                <a:gd name="T58" fmla="+- 0 11269 10994"/>
                <a:gd name="T59" fmla="*/ 11269 h 476"/>
                <a:gd name="T60" fmla="+- 0 10450 9976"/>
                <a:gd name="T61" fmla="*/ T60 w 505"/>
                <a:gd name="T62" fmla="+- 0 11337 10994"/>
                <a:gd name="T63" fmla="*/ 11337 h 476"/>
                <a:gd name="T64" fmla="+- 0 10473 9976"/>
                <a:gd name="T65" fmla="*/ T64 w 505"/>
                <a:gd name="T66" fmla="+- 0 11279 10994"/>
                <a:gd name="T67" fmla="*/ 11279 h 476"/>
                <a:gd name="T68" fmla="+- 0 10481 9976"/>
                <a:gd name="T69" fmla="*/ T68 w 505"/>
                <a:gd name="T70" fmla="+- 0 11218 10994"/>
                <a:gd name="T71" fmla="*/ 11218 h 476"/>
                <a:gd name="T72" fmla="+- 0 10105 9976"/>
                <a:gd name="T73" fmla="*/ T72 w 505"/>
                <a:gd name="T74" fmla="+- 0 11292 10994"/>
                <a:gd name="T75" fmla="*/ 11292 h 476"/>
                <a:gd name="T76" fmla="+- 0 10032 9976"/>
                <a:gd name="T77" fmla="*/ T76 w 505"/>
                <a:gd name="T78" fmla="+- 0 11376 10994"/>
                <a:gd name="T79" fmla="*/ 11376 h 476"/>
                <a:gd name="T80" fmla="+- 0 10080 9976"/>
                <a:gd name="T81" fmla="*/ T80 w 505"/>
                <a:gd name="T82" fmla="+- 0 11421 10994"/>
                <a:gd name="T83" fmla="*/ 11421 h 476"/>
                <a:gd name="T84" fmla="+- 0 10160 9976"/>
                <a:gd name="T85" fmla="*/ T84 w 505"/>
                <a:gd name="T86" fmla="+- 0 11344 10994"/>
                <a:gd name="T87" fmla="*/ 11344 h 476"/>
                <a:gd name="T88" fmla="+- 0 10129 9976"/>
                <a:gd name="T89" fmla="*/ T88 w 505"/>
                <a:gd name="T90" fmla="+- 0 11321 10994"/>
                <a:gd name="T91" fmla="*/ 11321 h 476"/>
                <a:gd name="T92" fmla="+- 0 10105 9976"/>
                <a:gd name="T93" fmla="*/ T92 w 505"/>
                <a:gd name="T94" fmla="+- 0 11292 10994"/>
                <a:gd name="T95" fmla="*/ 11292 h 476"/>
                <a:gd name="T96" fmla="+- 0 10293 9976"/>
                <a:gd name="T97" fmla="*/ T96 w 505"/>
                <a:gd name="T98" fmla="+- 0 11346 10994"/>
                <a:gd name="T99" fmla="*/ 11346 h 476"/>
                <a:gd name="T100" fmla="+- 0 10257 9976"/>
                <a:gd name="T101" fmla="*/ T100 w 505"/>
                <a:gd name="T102" fmla="+- 0 11359 10994"/>
                <a:gd name="T103" fmla="*/ 11359 h 476"/>
                <a:gd name="T104" fmla="+- 0 10232 9976"/>
                <a:gd name="T105" fmla="*/ T104 w 505"/>
                <a:gd name="T106" fmla="+- 0 11361 10994"/>
                <a:gd name="T107" fmla="*/ 11361 h 476"/>
                <a:gd name="T108" fmla="+- 0 10251 9976"/>
                <a:gd name="T109" fmla="*/ T108 w 505"/>
                <a:gd name="T110" fmla="+- 0 11469 10994"/>
                <a:gd name="T111" fmla="*/ 11469 h 476"/>
                <a:gd name="T112" fmla="+- 0 10284 9976"/>
                <a:gd name="T113" fmla="*/ T112 w 505"/>
                <a:gd name="T114" fmla="+- 0 11463 10994"/>
                <a:gd name="T115" fmla="*/ 11463 h 476"/>
                <a:gd name="T116" fmla="+- 0 10316 9976"/>
                <a:gd name="T117" fmla="*/ T116 w 505"/>
                <a:gd name="T118" fmla="+- 0 11454 10994"/>
                <a:gd name="T119" fmla="*/ 11454 h 476"/>
                <a:gd name="T120" fmla="+- 0 10346 9976"/>
                <a:gd name="T121" fmla="*/ T120 w 505"/>
                <a:gd name="T122" fmla="+- 0 11440 10994"/>
                <a:gd name="T123" fmla="*/ 11440 h 476"/>
                <a:gd name="T124" fmla="+- 0 10304 9976"/>
                <a:gd name="T125" fmla="*/ T124 w 505"/>
                <a:gd name="T126" fmla="+- 0 11340 10994"/>
                <a:gd name="T127" fmla="*/ 11340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05" h="476">
                  <a:moveTo>
                    <a:pt x="371" y="0"/>
                  </a:moveTo>
                  <a:lnTo>
                    <a:pt x="320" y="96"/>
                  </a:lnTo>
                  <a:lnTo>
                    <a:pt x="336" y="106"/>
                  </a:lnTo>
                  <a:lnTo>
                    <a:pt x="350" y="118"/>
                  </a:lnTo>
                  <a:lnTo>
                    <a:pt x="363" y="132"/>
                  </a:lnTo>
                  <a:lnTo>
                    <a:pt x="374" y="147"/>
                  </a:lnTo>
                  <a:lnTo>
                    <a:pt x="466" y="90"/>
                  </a:lnTo>
                  <a:lnTo>
                    <a:pt x="447" y="63"/>
                  </a:lnTo>
                  <a:lnTo>
                    <a:pt x="424" y="39"/>
                  </a:lnTo>
                  <a:lnTo>
                    <a:pt x="399" y="18"/>
                  </a:lnTo>
                  <a:lnTo>
                    <a:pt x="371" y="0"/>
                  </a:lnTo>
                  <a:close/>
                  <a:moveTo>
                    <a:pt x="31" y="102"/>
                  </a:moveTo>
                  <a:lnTo>
                    <a:pt x="18" y="130"/>
                  </a:lnTo>
                  <a:lnTo>
                    <a:pt x="8" y="160"/>
                  </a:lnTo>
                  <a:lnTo>
                    <a:pt x="2" y="192"/>
                  </a:lnTo>
                  <a:lnTo>
                    <a:pt x="0" y="223"/>
                  </a:lnTo>
                  <a:lnTo>
                    <a:pt x="0" y="229"/>
                  </a:lnTo>
                  <a:lnTo>
                    <a:pt x="108" y="226"/>
                  </a:lnTo>
                  <a:lnTo>
                    <a:pt x="108" y="223"/>
                  </a:lnTo>
                  <a:lnTo>
                    <a:pt x="110" y="205"/>
                  </a:lnTo>
                  <a:lnTo>
                    <a:pt x="113" y="188"/>
                  </a:lnTo>
                  <a:lnTo>
                    <a:pt x="119" y="170"/>
                  </a:lnTo>
                  <a:lnTo>
                    <a:pt x="126" y="154"/>
                  </a:lnTo>
                  <a:lnTo>
                    <a:pt x="31" y="102"/>
                  </a:lnTo>
                  <a:close/>
                  <a:moveTo>
                    <a:pt x="504" y="215"/>
                  </a:moveTo>
                  <a:lnTo>
                    <a:pt x="396" y="219"/>
                  </a:lnTo>
                  <a:lnTo>
                    <a:pt x="396" y="224"/>
                  </a:lnTo>
                  <a:lnTo>
                    <a:pt x="395" y="241"/>
                  </a:lnTo>
                  <a:lnTo>
                    <a:pt x="392" y="258"/>
                  </a:lnTo>
                  <a:lnTo>
                    <a:pt x="386" y="275"/>
                  </a:lnTo>
                  <a:lnTo>
                    <a:pt x="379" y="291"/>
                  </a:lnTo>
                  <a:lnTo>
                    <a:pt x="474" y="343"/>
                  </a:lnTo>
                  <a:lnTo>
                    <a:pt x="487" y="314"/>
                  </a:lnTo>
                  <a:lnTo>
                    <a:pt x="497" y="285"/>
                  </a:lnTo>
                  <a:lnTo>
                    <a:pt x="503" y="254"/>
                  </a:lnTo>
                  <a:lnTo>
                    <a:pt x="505" y="224"/>
                  </a:lnTo>
                  <a:lnTo>
                    <a:pt x="504" y="215"/>
                  </a:lnTo>
                  <a:close/>
                  <a:moveTo>
                    <a:pt x="129" y="298"/>
                  </a:moveTo>
                  <a:lnTo>
                    <a:pt x="37" y="355"/>
                  </a:lnTo>
                  <a:lnTo>
                    <a:pt x="56" y="382"/>
                  </a:lnTo>
                  <a:lnTo>
                    <a:pt x="78" y="406"/>
                  </a:lnTo>
                  <a:lnTo>
                    <a:pt x="104" y="427"/>
                  </a:lnTo>
                  <a:lnTo>
                    <a:pt x="132" y="445"/>
                  </a:lnTo>
                  <a:lnTo>
                    <a:pt x="184" y="350"/>
                  </a:lnTo>
                  <a:lnTo>
                    <a:pt x="168" y="339"/>
                  </a:lnTo>
                  <a:lnTo>
                    <a:pt x="153" y="327"/>
                  </a:lnTo>
                  <a:lnTo>
                    <a:pt x="140" y="314"/>
                  </a:lnTo>
                  <a:lnTo>
                    <a:pt x="129" y="298"/>
                  </a:lnTo>
                  <a:close/>
                  <a:moveTo>
                    <a:pt x="328" y="346"/>
                  </a:moveTo>
                  <a:lnTo>
                    <a:pt x="317" y="352"/>
                  </a:lnTo>
                  <a:lnTo>
                    <a:pt x="305" y="357"/>
                  </a:lnTo>
                  <a:lnTo>
                    <a:pt x="281" y="365"/>
                  </a:lnTo>
                  <a:lnTo>
                    <a:pt x="269" y="367"/>
                  </a:lnTo>
                  <a:lnTo>
                    <a:pt x="256" y="367"/>
                  </a:lnTo>
                  <a:lnTo>
                    <a:pt x="259" y="476"/>
                  </a:lnTo>
                  <a:lnTo>
                    <a:pt x="275" y="475"/>
                  </a:lnTo>
                  <a:lnTo>
                    <a:pt x="292" y="472"/>
                  </a:lnTo>
                  <a:lnTo>
                    <a:pt x="308" y="469"/>
                  </a:lnTo>
                  <a:lnTo>
                    <a:pt x="324" y="465"/>
                  </a:lnTo>
                  <a:lnTo>
                    <a:pt x="340" y="460"/>
                  </a:lnTo>
                  <a:lnTo>
                    <a:pt x="355" y="454"/>
                  </a:lnTo>
                  <a:lnTo>
                    <a:pt x="370" y="446"/>
                  </a:lnTo>
                  <a:lnTo>
                    <a:pt x="385" y="438"/>
                  </a:lnTo>
                  <a:lnTo>
                    <a:pt x="328" y="346"/>
                  </a:lnTo>
                  <a:close/>
                </a:path>
              </a:pathLst>
            </a:custGeom>
            <a:solidFill>
              <a:srgbClr val="D71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5" name="Picture 4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89" y="10934"/>
              <a:ext cx="278"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Freeform 43"/>
            <p:cNvSpPr>
              <a:spLocks/>
            </p:cNvSpPr>
            <p:nvPr/>
          </p:nvSpPr>
          <p:spPr bwMode="auto">
            <a:xfrm>
              <a:off x="7221" y="10721"/>
              <a:ext cx="652" cy="652"/>
            </a:xfrm>
            <a:custGeom>
              <a:avLst/>
              <a:gdLst>
                <a:gd name="T0" fmla="+- 0 7540 7222"/>
                <a:gd name="T1" fmla="*/ T0 w 652"/>
                <a:gd name="T2" fmla="+- 0 10722 10722"/>
                <a:gd name="T3" fmla="*/ 10722 h 652"/>
                <a:gd name="T4" fmla="+- 0 7469 7222"/>
                <a:gd name="T5" fmla="*/ T4 w 652"/>
                <a:gd name="T6" fmla="+- 0 10732 10722"/>
                <a:gd name="T7" fmla="*/ 10732 h 652"/>
                <a:gd name="T8" fmla="+- 0 7402 7222"/>
                <a:gd name="T9" fmla="*/ T8 w 652"/>
                <a:gd name="T10" fmla="+- 0 10756 10722"/>
                <a:gd name="T11" fmla="*/ 10756 h 652"/>
                <a:gd name="T12" fmla="+- 0 7341 7222"/>
                <a:gd name="T13" fmla="*/ T12 w 652"/>
                <a:gd name="T14" fmla="+- 0 10795 10722"/>
                <a:gd name="T15" fmla="*/ 10795 h 652"/>
                <a:gd name="T16" fmla="+- 0 7290 7222"/>
                <a:gd name="T17" fmla="*/ T16 w 652"/>
                <a:gd name="T18" fmla="+- 0 10847 10722"/>
                <a:gd name="T19" fmla="*/ 10847 h 652"/>
                <a:gd name="T20" fmla="+- 0 7251 7222"/>
                <a:gd name="T21" fmla="*/ T20 w 652"/>
                <a:gd name="T22" fmla="+- 0 10912 10722"/>
                <a:gd name="T23" fmla="*/ 10912 h 652"/>
                <a:gd name="T24" fmla="+- 0 7228 7222"/>
                <a:gd name="T25" fmla="*/ T24 w 652"/>
                <a:gd name="T26" fmla="+- 0 10983 10722"/>
                <a:gd name="T27" fmla="*/ 10983 h 652"/>
                <a:gd name="T28" fmla="+- 0 7222 7222"/>
                <a:gd name="T29" fmla="*/ T28 w 652"/>
                <a:gd name="T30" fmla="+- 0 11056 10722"/>
                <a:gd name="T31" fmla="*/ 11056 h 652"/>
                <a:gd name="T32" fmla="+- 0 7231 7222"/>
                <a:gd name="T33" fmla="*/ T32 w 652"/>
                <a:gd name="T34" fmla="+- 0 11127 10722"/>
                <a:gd name="T35" fmla="*/ 11127 h 652"/>
                <a:gd name="T36" fmla="+- 0 7256 7222"/>
                <a:gd name="T37" fmla="*/ T36 w 652"/>
                <a:gd name="T38" fmla="+- 0 11194 10722"/>
                <a:gd name="T39" fmla="*/ 11194 h 652"/>
                <a:gd name="T40" fmla="+- 0 7295 7222"/>
                <a:gd name="T41" fmla="*/ T40 w 652"/>
                <a:gd name="T42" fmla="+- 0 11254 10722"/>
                <a:gd name="T43" fmla="*/ 11254 h 652"/>
                <a:gd name="T44" fmla="+- 0 7347 7222"/>
                <a:gd name="T45" fmla="*/ T44 w 652"/>
                <a:gd name="T46" fmla="+- 0 11305 10722"/>
                <a:gd name="T47" fmla="*/ 11305 h 652"/>
                <a:gd name="T48" fmla="+- 0 7411 7222"/>
                <a:gd name="T49" fmla="*/ T48 w 652"/>
                <a:gd name="T50" fmla="+- 0 11344 10722"/>
                <a:gd name="T51" fmla="*/ 11344 h 652"/>
                <a:gd name="T52" fmla="+- 0 7483 7222"/>
                <a:gd name="T53" fmla="*/ T52 w 652"/>
                <a:gd name="T54" fmla="+- 0 11367 10722"/>
                <a:gd name="T55" fmla="*/ 11367 h 652"/>
                <a:gd name="T56" fmla="+- 0 7555 7222"/>
                <a:gd name="T57" fmla="*/ T56 w 652"/>
                <a:gd name="T58" fmla="+- 0 11374 10722"/>
                <a:gd name="T59" fmla="*/ 11374 h 652"/>
                <a:gd name="T60" fmla="+- 0 7626 7222"/>
                <a:gd name="T61" fmla="*/ T60 w 652"/>
                <a:gd name="T62" fmla="+- 0 11364 10722"/>
                <a:gd name="T63" fmla="*/ 11364 h 652"/>
                <a:gd name="T64" fmla="+- 0 7693 7222"/>
                <a:gd name="T65" fmla="*/ T64 w 652"/>
                <a:gd name="T66" fmla="+- 0 11339 10722"/>
                <a:gd name="T67" fmla="*/ 11339 h 652"/>
                <a:gd name="T68" fmla="+- 0 7753 7222"/>
                <a:gd name="T69" fmla="*/ T68 w 652"/>
                <a:gd name="T70" fmla="+- 0 11300 10722"/>
                <a:gd name="T71" fmla="*/ 11300 h 652"/>
                <a:gd name="T72" fmla="+- 0 7804 7222"/>
                <a:gd name="T73" fmla="*/ T72 w 652"/>
                <a:gd name="T74" fmla="+- 0 11248 10722"/>
                <a:gd name="T75" fmla="*/ 11248 h 652"/>
                <a:gd name="T76" fmla="+- 0 7843 7222"/>
                <a:gd name="T77" fmla="*/ T76 w 652"/>
                <a:gd name="T78" fmla="+- 0 11184 10722"/>
                <a:gd name="T79" fmla="*/ 11184 h 652"/>
                <a:gd name="T80" fmla="+- 0 7867 7222"/>
                <a:gd name="T81" fmla="*/ T80 w 652"/>
                <a:gd name="T82" fmla="+- 0 11113 10722"/>
                <a:gd name="T83" fmla="*/ 11113 h 652"/>
                <a:gd name="T84" fmla="+- 0 7873 7222"/>
                <a:gd name="T85" fmla="*/ T84 w 652"/>
                <a:gd name="T86" fmla="+- 0 11040 10722"/>
                <a:gd name="T87" fmla="*/ 11040 h 652"/>
                <a:gd name="T88" fmla="+- 0 7864 7222"/>
                <a:gd name="T89" fmla="*/ T88 w 652"/>
                <a:gd name="T90" fmla="+- 0 10969 10722"/>
                <a:gd name="T91" fmla="*/ 10969 h 652"/>
                <a:gd name="T92" fmla="+- 0 7839 7222"/>
                <a:gd name="T93" fmla="*/ T92 w 652"/>
                <a:gd name="T94" fmla="+- 0 10902 10722"/>
                <a:gd name="T95" fmla="*/ 10902 h 652"/>
                <a:gd name="T96" fmla="+- 0 7800 7222"/>
                <a:gd name="T97" fmla="*/ T96 w 652"/>
                <a:gd name="T98" fmla="+- 0 10842 10722"/>
                <a:gd name="T99" fmla="*/ 10842 h 652"/>
                <a:gd name="T100" fmla="+- 0 7748 7222"/>
                <a:gd name="T101" fmla="*/ T100 w 652"/>
                <a:gd name="T102" fmla="+- 0 10791 10722"/>
                <a:gd name="T103" fmla="*/ 10791 h 652"/>
                <a:gd name="T104" fmla="+- 0 7684 7222"/>
                <a:gd name="T105" fmla="*/ T104 w 652"/>
                <a:gd name="T106" fmla="+- 0 10752 10722"/>
                <a:gd name="T107" fmla="*/ 10752 h 652"/>
                <a:gd name="T108" fmla="+- 0 7612 7222"/>
                <a:gd name="T109" fmla="*/ T108 w 652"/>
                <a:gd name="T110" fmla="+- 0 10728 10722"/>
                <a:gd name="T111" fmla="*/ 10728 h 652"/>
                <a:gd name="T112" fmla="+- 0 7540 7222"/>
                <a:gd name="T113" fmla="*/ T112 w 652"/>
                <a:gd name="T114" fmla="+- 0 10722 10722"/>
                <a:gd name="T115" fmla="*/ 10722 h 6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52" h="652">
                  <a:moveTo>
                    <a:pt x="318" y="0"/>
                  </a:moveTo>
                  <a:lnTo>
                    <a:pt x="247" y="10"/>
                  </a:lnTo>
                  <a:lnTo>
                    <a:pt x="180" y="34"/>
                  </a:lnTo>
                  <a:lnTo>
                    <a:pt x="119" y="73"/>
                  </a:lnTo>
                  <a:lnTo>
                    <a:pt x="68" y="125"/>
                  </a:lnTo>
                  <a:lnTo>
                    <a:pt x="29" y="190"/>
                  </a:lnTo>
                  <a:lnTo>
                    <a:pt x="6" y="261"/>
                  </a:lnTo>
                  <a:lnTo>
                    <a:pt x="0" y="334"/>
                  </a:lnTo>
                  <a:lnTo>
                    <a:pt x="9" y="405"/>
                  </a:lnTo>
                  <a:lnTo>
                    <a:pt x="34" y="472"/>
                  </a:lnTo>
                  <a:lnTo>
                    <a:pt x="73" y="532"/>
                  </a:lnTo>
                  <a:lnTo>
                    <a:pt x="125" y="583"/>
                  </a:lnTo>
                  <a:lnTo>
                    <a:pt x="189" y="622"/>
                  </a:lnTo>
                  <a:lnTo>
                    <a:pt x="261" y="645"/>
                  </a:lnTo>
                  <a:lnTo>
                    <a:pt x="333" y="652"/>
                  </a:lnTo>
                  <a:lnTo>
                    <a:pt x="404" y="642"/>
                  </a:lnTo>
                  <a:lnTo>
                    <a:pt x="471" y="617"/>
                  </a:lnTo>
                  <a:lnTo>
                    <a:pt x="531" y="578"/>
                  </a:lnTo>
                  <a:lnTo>
                    <a:pt x="582" y="526"/>
                  </a:lnTo>
                  <a:lnTo>
                    <a:pt x="621" y="462"/>
                  </a:lnTo>
                  <a:lnTo>
                    <a:pt x="645" y="391"/>
                  </a:lnTo>
                  <a:lnTo>
                    <a:pt x="651" y="318"/>
                  </a:lnTo>
                  <a:lnTo>
                    <a:pt x="642" y="247"/>
                  </a:lnTo>
                  <a:lnTo>
                    <a:pt x="617" y="180"/>
                  </a:lnTo>
                  <a:lnTo>
                    <a:pt x="578" y="120"/>
                  </a:lnTo>
                  <a:lnTo>
                    <a:pt x="526" y="69"/>
                  </a:lnTo>
                  <a:lnTo>
                    <a:pt x="462" y="30"/>
                  </a:lnTo>
                  <a:lnTo>
                    <a:pt x="390" y="6"/>
                  </a:lnTo>
                  <a:lnTo>
                    <a:pt x="318" y="0"/>
                  </a:lnTo>
                  <a:close/>
                </a:path>
              </a:pathLst>
            </a:custGeom>
            <a:solidFill>
              <a:srgbClr val="F2F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7" name="Picture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49" y="10796"/>
              <a:ext cx="39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AutoShape 45"/>
            <p:cNvSpPr>
              <a:spLocks/>
            </p:cNvSpPr>
            <p:nvPr/>
          </p:nvSpPr>
          <p:spPr bwMode="auto">
            <a:xfrm>
              <a:off x="7293" y="10825"/>
              <a:ext cx="505" cy="476"/>
            </a:xfrm>
            <a:custGeom>
              <a:avLst/>
              <a:gdLst>
                <a:gd name="T0" fmla="+- 0 7613 7294"/>
                <a:gd name="T1" fmla="*/ T0 w 505"/>
                <a:gd name="T2" fmla="+- 0 10921 10826"/>
                <a:gd name="T3" fmla="*/ 10921 h 476"/>
                <a:gd name="T4" fmla="+- 0 7644 7294"/>
                <a:gd name="T5" fmla="*/ T4 w 505"/>
                <a:gd name="T6" fmla="+- 0 10943 10826"/>
                <a:gd name="T7" fmla="*/ 10943 h 476"/>
                <a:gd name="T8" fmla="+- 0 7668 7294"/>
                <a:gd name="T9" fmla="*/ T8 w 505"/>
                <a:gd name="T10" fmla="+- 0 10972 10826"/>
                <a:gd name="T11" fmla="*/ 10972 h 476"/>
                <a:gd name="T12" fmla="+- 0 7741 7294"/>
                <a:gd name="T13" fmla="*/ T12 w 505"/>
                <a:gd name="T14" fmla="+- 0 10888 10826"/>
                <a:gd name="T15" fmla="*/ 10888 h 476"/>
                <a:gd name="T16" fmla="+- 0 7693 7294"/>
                <a:gd name="T17" fmla="*/ T16 w 505"/>
                <a:gd name="T18" fmla="+- 0 10843 10826"/>
                <a:gd name="T19" fmla="*/ 10843 h 476"/>
                <a:gd name="T20" fmla="+- 0 7325 7294"/>
                <a:gd name="T21" fmla="*/ T20 w 505"/>
                <a:gd name="T22" fmla="+- 0 10927 10826"/>
                <a:gd name="T23" fmla="*/ 10927 h 476"/>
                <a:gd name="T24" fmla="+- 0 7302 7294"/>
                <a:gd name="T25" fmla="*/ T24 w 505"/>
                <a:gd name="T26" fmla="+- 0 10986 10826"/>
                <a:gd name="T27" fmla="*/ 10986 h 476"/>
                <a:gd name="T28" fmla="+- 0 7294 7294"/>
                <a:gd name="T29" fmla="*/ T28 w 505"/>
                <a:gd name="T30" fmla="+- 0 11048 10826"/>
                <a:gd name="T31" fmla="*/ 11048 h 476"/>
                <a:gd name="T32" fmla="+- 0 7402 7294"/>
                <a:gd name="T33" fmla="*/ T32 w 505"/>
                <a:gd name="T34" fmla="+- 0 11052 10826"/>
                <a:gd name="T35" fmla="*/ 11052 h 476"/>
                <a:gd name="T36" fmla="+- 0 7403 7294"/>
                <a:gd name="T37" fmla="*/ T36 w 505"/>
                <a:gd name="T38" fmla="+- 0 11030 10826"/>
                <a:gd name="T39" fmla="*/ 11030 h 476"/>
                <a:gd name="T40" fmla="+- 0 7412 7294"/>
                <a:gd name="T41" fmla="*/ T40 w 505"/>
                <a:gd name="T42" fmla="+- 0 10996 10826"/>
                <a:gd name="T43" fmla="*/ 10996 h 476"/>
                <a:gd name="T44" fmla="+- 0 7325 7294"/>
                <a:gd name="T45" fmla="*/ T44 w 505"/>
                <a:gd name="T46" fmla="+- 0 10927 10826"/>
                <a:gd name="T47" fmla="*/ 10927 h 476"/>
                <a:gd name="T48" fmla="+- 0 7690 7294"/>
                <a:gd name="T49" fmla="*/ T48 w 505"/>
                <a:gd name="T50" fmla="+- 0 11044 10826"/>
                <a:gd name="T51" fmla="*/ 11044 h 476"/>
                <a:gd name="T52" fmla="+- 0 7689 7294"/>
                <a:gd name="T53" fmla="*/ T52 w 505"/>
                <a:gd name="T54" fmla="+- 0 11066 10826"/>
                <a:gd name="T55" fmla="*/ 11066 h 476"/>
                <a:gd name="T56" fmla="+- 0 7680 7294"/>
                <a:gd name="T57" fmla="*/ T56 w 505"/>
                <a:gd name="T58" fmla="+- 0 11100 10826"/>
                <a:gd name="T59" fmla="*/ 11100 h 476"/>
                <a:gd name="T60" fmla="+- 0 7768 7294"/>
                <a:gd name="T61" fmla="*/ T60 w 505"/>
                <a:gd name="T62" fmla="+- 0 11168 10826"/>
                <a:gd name="T63" fmla="*/ 11168 h 476"/>
                <a:gd name="T64" fmla="+- 0 7791 7294"/>
                <a:gd name="T65" fmla="*/ T64 w 505"/>
                <a:gd name="T66" fmla="+- 0 11110 10826"/>
                <a:gd name="T67" fmla="*/ 11110 h 476"/>
                <a:gd name="T68" fmla="+- 0 7798 7294"/>
                <a:gd name="T69" fmla="*/ T68 w 505"/>
                <a:gd name="T70" fmla="+- 0 11049 10826"/>
                <a:gd name="T71" fmla="*/ 11049 h 476"/>
                <a:gd name="T72" fmla="+- 0 7423 7294"/>
                <a:gd name="T73" fmla="*/ T72 w 505"/>
                <a:gd name="T74" fmla="+- 0 11123 10826"/>
                <a:gd name="T75" fmla="*/ 11123 h 476"/>
                <a:gd name="T76" fmla="+- 0 7350 7294"/>
                <a:gd name="T77" fmla="*/ T76 w 505"/>
                <a:gd name="T78" fmla="+- 0 11207 10826"/>
                <a:gd name="T79" fmla="*/ 11207 h 476"/>
                <a:gd name="T80" fmla="+- 0 7397 7294"/>
                <a:gd name="T81" fmla="*/ T80 w 505"/>
                <a:gd name="T82" fmla="+- 0 11252 10826"/>
                <a:gd name="T83" fmla="*/ 11252 h 476"/>
                <a:gd name="T84" fmla="+- 0 7477 7294"/>
                <a:gd name="T85" fmla="*/ T84 w 505"/>
                <a:gd name="T86" fmla="+- 0 11175 10826"/>
                <a:gd name="T87" fmla="*/ 11175 h 476"/>
                <a:gd name="T88" fmla="+- 0 7447 7294"/>
                <a:gd name="T89" fmla="*/ T88 w 505"/>
                <a:gd name="T90" fmla="+- 0 11153 10826"/>
                <a:gd name="T91" fmla="*/ 11153 h 476"/>
                <a:gd name="T92" fmla="+- 0 7423 7294"/>
                <a:gd name="T93" fmla="*/ T92 w 505"/>
                <a:gd name="T94" fmla="+- 0 11123 10826"/>
                <a:gd name="T95" fmla="*/ 11123 h 476"/>
                <a:gd name="T96" fmla="+- 0 7611 7294"/>
                <a:gd name="T97" fmla="*/ T96 w 505"/>
                <a:gd name="T98" fmla="+- 0 11177 10826"/>
                <a:gd name="T99" fmla="*/ 11177 h 476"/>
                <a:gd name="T100" fmla="+- 0 7575 7294"/>
                <a:gd name="T101" fmla="*/ T100 w 505"/>
                <a:gd name="T102" fmla="+- 0 11190 10826"/>
                <a:gd name="T103" fmla="*/ 11190 h 476"/>
                <a:gd name="T104" fmla="+- 0 7550 7294"/>
                <a:gd name="T105" fmla="*/ T104 w 505"/>
                <a:gd name="T106" fmla="+- 0 11192 10826"/>
                <a:gd name="T107" fmla="*/ 11192 h 476"/>
                <a:gd name="T108" fmla="+- 0 7569 7294"/>
                <a:gd name="T109" fmla="*/ T108 w 505"/>
                <a:gd name="T110" fmla="+- 0 11300 10826"/>
                <a:gd name="T111" fmla="*/ 11300 h 476"/>
                <a:gd name="T112" fmla="+- 0 7602 7294"/>
                <a:gd name="T113" fmla="*/ T112 w 505"/>
                <a:gd name="T114" fmla="+- 0 11294 10826"/>
                <a:gd name="T115" fmla="*/ 11294 h 476"/>
                <a:gd name="T116" fmla="+- 0 7634 7294"/>
                <a:gd name="T117" fmla="*/ T116 w 505"/>
                <a:gd name="T118" fmla="+- 0 11285 10826"/>
                <a:gd name="T119" fmla="*/ 11285 h 476"/>
                <a:gd name="T120" fmla="+- 0 7664 7294"/>
                <a:gd name="T121" fmla="*/ T120 w 505"/>
                <a:gd name="T122" fmla="+- 0 11271 10826"/>
                <a:gd name="T123" fmla="*/ 11271 h 476"/>
                <a:gd name="T124" fmla="+- 0 7621 7294"/>
                <a:gd name="T125" fmla="*/ T124 w 505"/>
                <a:gd name="T126" fmla="+- 0 11171 10826"/>
                <a:gd name="T127" fmla="*/ 11171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505" h="476">
                  <a:moveTo>
                    <a:pt x="370" y="0"/>
                  </a:moveTo>
                  <a:lnTo>
                    <a:pt x="319" y="95"/>
                  </a:lnTo>
                  <a:lnTo>
                    <a:pt x="336" y="105"/>
                  </a:lnTo>
                  <a:lnTo>
                    <a:pt x="350" y="117"/>
                  </a:lnTo>
                  <a:lnTo>
                    <a:pt x="363" y="131"/>
                  </a:lnTo>
                  <a:lnTo>
                    <a:pt x="374" y="146"/>
                  </a:lnTo>
                  <a:lnTo>
                    <a:pt x="466" y="89"/>
                  </a:lnTo>
                  <a:lnTo>
                    <a:pt x="447" y="62"/>
                  </a:lnTo>
                  <a:lnTo>
                    <a:pt x="424" y="38"/>
                  </a:lnTo>
                  <a:lnTo>
                    <a:pt x="399" y="17"/>
                  </a:lnTo>
                  <a:lnTo>
                    <a:pt x="370" y="0"/>
                  </a:lnTo>
                  <a:close/>
                  <a:moveTo>
                    <a:pt x="31" y="101"/>
                  </a:moveTo>
                  <a:lnTo>
                    <a:pt x="17" y="130"/>
                  </a:lnTo>
                  <a:lnTo>
                    <a:pt x="8" y="160"/>
                  </a:lnTo>
                  <a:lnTo>
                    <a:pt x="2" y="191"/>
                  </a:lnTo>
                  <a:lnTo>
                    <a:pt x="0" y="222"/>
                  </a:lnTo>
                  <a:lnTo>
                    <a:pt x="0" y="228"/>
                  </a:lnTo>
                  <a:lnTo>
                    <a:pt x="108" y="226"/>
                  </a:lnTo>
                  <a:lnTo>
                    <a:pt x="108" y="222"/>
                  </a:lnTo>
                  <a:lnTo>
                    <a:pt x="109" y="204"/>
                  </a:lnTo>
                  <a:lnTo>
                    <a:pt x="113" y="187"/>
                  </a:lnTo>
                  <a:lnTo>
                    <a:pt x="118" y="170"/>
                  </a:lnTo>
                  <a:lnTo>
                    <a:pt x="126" y="153"/>
                  </a:lnTo>
                  <a:lnTo>
                    <a:pt x="31" y="101"/>
                  </a:lnTo>
                  <a:close/>
                  <a:moveTo>
                    <a:pt x="504" y="214"/>
                  </a:moveTo>
                  <a:lnTo>
                    <a:pt x="396" y="218"/>
                  </a:lnTo>
                  <a:lnTo>
                    <a:pt x="396" y="223"/>
                  </a:lnTo>
                  <a:lnTo>
                    <a:pt x="395" y="240"/>
                  </a:lnTo>
                  <a:lnTo>
                    <a:pt x="391" y="257"/>
                  </a:lnTo>
                  <a:lnTo>
                    <a:pt x="386" y="274"/>
                  </a:lnTo>
                  <a:lnTo>
                    <a:pt x="379" y="290"/>
                  </a:lnTo>
                  <a:lnTo>
                    <a:pt x="474" y="342"/>
                  </a:lnTo>
                  <a:lnTo>
                    <a:pt x="487" y="314"/>
                  </a:lnTo>
                  <a:lnTo>
                    <a:pt x="497" y="284"/>
                  </a:lnTo>
                  <a:lnTo>
                    <a:pt x="502" y="254"/>
                  </a:lnTo>
                  <a:lnTo>
                    <a:pt x="504" y="223"/>
                  </a:lnTo>
                  <a:lnTo>
                    <a:pt x="504" y="214"/>
                  </a:lnTo>
                  <a:close/>
                  <a:moveTo>
                    <a:pt x="129" y="297"/>
                  </a:moveTo>
                  <a:lnTo>
                    <a:pt x="37" y="354"/>
                  </a:lnTo>
                  <a:lnTo>
                    <a:pt x="56" y="381"/>
                  </a:lnTo>
                  <a:lnTo>
                    <a:pt x="78" y="405"/>
                  </a:lnTo>
                  <a:lnTo>
                    <a:pt x="103" y="426"/>
                  </a:lnTo>
                  <a:lnTo>
                    <a:pt x="131" y="444"/>
                  </a:lnTo>
                  <a:lnTo>
                    <a:pt x="183" y="349"/>
                  </a:lnTo>
                  <a:lnTo>
                    <a:pt x="167" y="339"/>
                  </a:lnTo>
                  <a:lnTo>
                    <a:pt x="153" y="327"/>
                  </a:lnTo>
                  <a:lnTo>
                    <a:pt x="140" y="313"/>
                  </a:lnTo>
                  <a:lnTo>
                    <a:pt x="129" y="297"/>
                  </a:lnTo>
                  <a:close/>
                  <a:moveTo>
                    <a:pt x="327" y="345"/>
                  </a:moveTo>
                  <a:lnTo>
                    <a:pt x="317" y="351"/>
                  </a:lnTo>
                  <a:lnTo>
                    <a:pt x="305" y="357"/>
                  </a:lnTo>
                  <a:lnTo>
                    <a:pt x="281" y="364"/>
                  </a:lnTo>
                  <a:lnTo>
                    <a:pt x="268" y="366"/>
                  </a:lnTo>
                  <a:lnTo>
                    <a:pt x="256" y="366"/>
                  </a:lnTo>
                  <a:lnTo>
                    <a:pt x="259" y="475"/>
                  </a:lnTo>
                  <a:lnTo>
                    <a:pt x="275" y="474"/>
                  </a:lnTo>
                  <a:lnTo>
                    <a:pt x="292" y="472"/>
                  </a:lnTo>
                  <a:lnTo>
                    <a:pt x="308" y="468"/>
                  </a:lnTo>
                  <a:lnTo>
                    <a:pt x="324" y="464"/>
                  </a:lnTo>
                  <a:lnTo>
                    <a:pt x="340" y="459"/>
                  </a:lnTo>
                  <a:lnTo>
                    <a:pt x="355" y="453"/>
                  </a:lnTo>
                  <a:lnTo>
                    <a:pt x="370" y="445"/>
                  </a:lnTo>
                  <a:lnTo>
                    <a:pt x="384" y="437"/>
                  </a:lnTo>
                  <a:lnTo>
                    <a:pt x="327" y="345"/>
                  </a:lnTo>
                  <a:close/>
                </a:path>
              </a:pathLst>
            </a:custGeom>
            <a:solidFill>
              <a:srgbClr val="D71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59" name="Picture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07" y="10766"/>
              <a:ext cx="278"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Freeform 47"/>
            <p:cNvSpPr>
              <a:spLocks/>
            </p:cNvSpPr>
            <p:nvPr/>
          </p:nvSpPr>
          <p:spPr bwMode="auto">
            <a:xfrm>
              <a:off x="6655" y="11991"/>
              <a:ext cx="650" cy="650"/>
            </a:xfrm>
            <a:custGeom>
              <a:avLst/>
              <a:gdLst>
                <a:gd name="T0" fmla="+- 0 6952 6656"/>
                <a:gd name="T1" fmla="*/ T0 w 650"/>
                <a:gd name="T2" fmla="+- 0 11991 11991"/>
                <a:gd name="T3" fmla="*/ 11991 h 650"/>
                <a:gd name="T4" fmla="+- 0 6882 6656"/>
                <a:gd name="T5" fmla="*/ T4 w 650"/>
                <a:gd name="T6" fmla="+- 0 12005 11991"/>
                <a:gd name="T7" fmla="*/ 12005 h 650"/>
                <a:gd name="T8" fmla="+- 0 6816 6656"/>
                <a:gd name="T9" fmla="*/ T8 w 650"/>
                <a:gd name="T10" fmla="+- 0 12035 11991"/>
                <a:gd name="T11" fmla="*/ 12035 h 650"/>
                <a:gd name="T12" fmla="+- 0 6756 6656"/>
                <a:gd name="T13" fmla="*/ T12 w 650"/>
                <a:gd name="T14" fmla="+- 0 12080 11991"/>
                <a:gd name="T15" fmla="*/ 12080 h 650"/>
                <a:gd name="T16" fmla="+- 0 6707 6656"/>
                <a:gd name="T17" fmla="*/ T16 w 650"/>
                <a:gd name="T18" fmla="+- 0 12138 11991"/>
                <a:gd name="T19" fmla="*/ 12138 h 650"/>
                <a:gd name="T20" fmla="+- 0 6675 6656"/>
                <a:gd name="T21" fmla="*/ T20 w 650"/>
                <a:gd name="T22" fmla="+- 0 12203 11991"/>
                <a:gd name="T23" fmla="*/ 12203 h 650"/>
                <a:gd name="T24" fmla="+- 0 6657 6656"/>
                <a:gd name="T25" fmla="*/ T24 w 650"/>
                <a:gd name="T26" fmla="+- 0 12272 11991"/>
                <a:gd name="T27" fmla="*/ 12272 h 650"/>
                <a:gd name="T28" fmla="+- 0 6656 6656"/>
                <a:gd name="T29" fmla="*/ T28 w 650"/>
                <a:gd name="T30" fmla="+- 0 12344 11991"/>
                <a:gd name="T31" fmla="*/ 12344 h 650"/>
                <a:gd name="T32" fmla="+- 0 6670 6656"/>
                <a:gd name="T33" fmla="*/ T32 w 650"/>
                <a:gd name="T34" fmla="+- 0 12414 11991"/>
                <a:gd name="T35" fmla="*/ 12414 h 650"/>
                <a:gd name="T36" fmla="+- 0 6699 6656"/>
                <a:gd name="T37" fmla="*/ T36 w 650"/>
                <a:gd name="T38" fmla="+- 0 12481 11991"/>
                <a:gd name="T39" fmla="*/ 12481 h 650"/>
                <a:gd name="T40" fmla="+- 0 6745 6656"/>
                <a:gd name="T41" fmla="*/ T40 w 650"/>
                <a:gd name="T42" fmla="+- 0 12541 11991"/>
                <a:gd name="T43" fmla="*/ 12541 h 650"/>
                <a:gd name="T44" fmla="+- 0 6803 6656"/>
                <a:gd name="T45" fmla="*/ T44 w 650"/>
                <a:gd name="T46" fmla="+- 0 12589 11991"/>
                <a:gd name="T47" fmla="*/ 12589 h 650"/>
                <a:gd name="T48" fmla="+- 0 6868 6656"/>
                <a:gd name="T49" fmla="*/ T48 w 650"/>
                <a:gd name="T50" fmla="+- 0 12622 11991"/>
                <a:gd name="T51" fmla="*/ 12622 h 650"/>
                <a:gd name="T52" fmla="+- 0 6937 6656"/>
                <a:gd name="T53" fmla="*/ T52 w 650"/>
                <a:gd name="T54" fmla="+- 0 12639 11991"/>
                <a:gd name="T55" fmla="*/ 12639 h 650"/>
                <a:gd name="T56" fmla="+- 0 7009 6656"/>
                <a:gd name="T57" fmla="*/ T56 w 650"/>
                <a:gd name="T58" fmla="+- 0 12640 11991"/>
                <a:gd name="T59" fmla="*/ 12640 h 650"/>
                <a:gd name="T60" fmla="+- 0 7079 6656"/>
                <a:gd name="T61" fmla="*/ T60 w 650"/>
                <a:gd name="T62" fmla="+- 0 12626 11991"/>
                <a:gd name="T63" fmla="*/ 12626 h 650"/>
                <a:gd name="T64" fmla="+- 0 7145 6656"/>
                <a:gd name="T65" fmla="*/ T64 w 650"/>
                <a:gd name="T66" fmla="+- 0 12597 11991"/>
                <a:gd name="T67" fmla="*/ 12597 h 650"/>
                <a:gd name="T68" fmla="+- 0 7205 6656"/>
                <a:gd name="T69" fmla="*/ T68 w 650"/>
                <a:gd name="T70" fmla="+- 0 12552 11991"/>
                <a:gd name="T71" fmla="*/ 12552 h 650"/>
                <a:gd name="T72" fmla="+- 0 7254 6656"/>
                <a:gd name="T73" fmla="*/ T72 w 650"/>
                <a:gd name="T74" fmla="+- 0 12494 11991"/>
                <a:gd name="T75" fmla="*/ 12494 h 650"/>
                <a:gd name="T76" fmla="+- 0 7286 6656"/>
                <a:gd name="T77" fmla="*/ T76 w 650"/>
                <a:gd name="T78" fmla="+- 0 12429 11991"/>
                <a:gd name="T79" fmla="*/ 12429 h 650"/>
                <a:gd name="T80" fmla="+- 0 7304 6656"/>
                <a:gd name="T81" fmla="*/ T80 w 650"/>
                <a:gd name="T82" fmla="+- 0 12359 11991"/>
                <a:gd name="T83" fmla="*/ 12359 h 650"/>
                <a:gd name="T84" fmla="+- 0 7305 6656"/>
                <a:gd name="T85" fmla="*/ T84 w 650"/>
                <a:gd name="T86" fmla="+- 0 12288 11991"/>
                <a:gd name="T87" fmla="*/ 12288 h 650"/>
                <a:gd name="T88" fmla="+- 0 7291 6656"/>
                <a:gd name="T89" fmla="*/ T88 w 650"/>
                <a:gd name="T90" fmla="+- 0 12217 11991"/>
                <a:gd name="T91" fmla="*/ 12217 h 650"/>
                <a:gd name="T92" fmla="+- 0 7262 6656"/>
                <a:gd name="T93" fmla="*/ T92 w 650"/>
                <a:gd name="T94" fmla="+- 0 12151 11991"/>
                <a:gd name="T95" fmla="*/ 12151 h 650"/>
                <a:gd name="T96" fmla="+- 0 7216 6656"/>
                <a:gd name="T97" fmla="*/ T96 w 650"/>
                <a:gd name="T98" fmla="+- 0 12091 11991"/>
                <a:gd name="T99" fmla="*/ 12091 h 650"/>
                <a:gd name="T100" fmla="+- 0 7158 6656"/>
                <a:gd name="T101" fmla="*/ T100 w 650"/>
                <a:gd name="T102" fmla="+- 0 12043 11991"/>
                <a:gd name="T103" fmla="*/ 12043 h 650"/>
                <a:gd name="T104" fmla="+- 0 7093 6656"/>
                <a:gd name="T105" fmla="*/ T104 w 650"/>
                <a:gd name="T106" fmla="+- 0 12010 11991"/>
                <a:gd name="T107" fmla="*/ 12010 h 650"/>
                <a:gd name="T108" fmla="+- 0 7024 6656"/>
                <a:gd name="T109" fmla="*/ T108 w 650"/>
                <a:gd name="T110" fmla="+- 0 11993 11991"/>
                <a:gd name="T111" fmla="*/ 11993 h 650"/>
                <a:gd name="T112" fmla="+- 0 6952 6656"/>
                <a:gd name="T113" fmla="*/ T112 w 650"/>
                <a:gd name="T114" fmla="+- 0 11991 11991"/>
                <a:gd name="T115" fmla="*/ 11991 h 6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50" h="650">
                  <a:moveTo>
                    <a:pt x="296" y="0"/>
                  </a:moveTo>
                  <a:lnTo>
                    <a:pt x="226" y="14"/>
                  </a:lnTo>
                  <a:lnTo>
                    <a:pt x="160" y="44"/>
                  </a:lnTo>
                  <a:lnTo>
                    <a:pt x="100" y="89"/>
                  </a:lnTo>
                  <a:lnTo>
                    <a:pt x="51" y="147"/>
                  </a:lnTo>
                  <a:lnTo>
                    <a:pt x="19" y="212"/>
                  </a:lnTo>
                  <a:lnTo>
                    <a:pt x="1" y="281"/>
                  </a:lnTo>
                  <a:lnTo>
                    <a:pt x="0" y="353"/>
                  </a:lnTo>
                  <a:lnTo>
                    <a:pt x="14" y="423"/>
                  </a:lnTo>
                  <a:lnTo>
                    <a:pt x="43" y="490"/>
                  </a:lnTo>
                  <a:lnTo>
                    <a:pt x="89" y="550"/>
                  </a:lnTo>
                  <a:lnTo>
                    <a:pt x="147" y="598"/>
                  </a:lnTo>
                  <a:lnTo>
                    <a:pt x="212" y="631"/>
                  </a:lnTo>
                  <a:lnTo>
                    <a:pt x="281" y="648"/>
                  </a:lnTo>
                  <a:lnTo>
                    <a:pt x="353" y="649"/>
                  </a:lnTo>
                  <a:lnTo>
                    <a:pt x="423" y="635"/>
                  </a:lnTo>
                  <a:lnTo>
                    <a:pt x="489" y="606"/>
                  </a:lnTo>
                  <a:lnTo>
                    <a:pt x="549" y="561"/>
                  </a:lnTo>
                  <a:lnTo>
                    <a:pt x="598" y="503"/>
                  </a:lnTo>
                  <a:lnTo>
                    <a:pt x="630" y="438"/>
                  </a:lnTo>
                  <a:lnTo>
                    <a:pt x="648" y="368"/>
                  </a:lnTo>
                  <a:lnTo>
                    <a:pt x="649" y="297"/>
                  </a:lnTo>
                  <a:lnTo>
                    <a:pt x="635" y="226"/>
                  </a:lnTo>
                  <a:lnTo>
                    <a:pt x="606" y="160"/>
                  </a:lnTo>
                  <a:lnTo>
                    <a:pt x="560" y="100"/>
                  </a:lnTo>
                  <a:lnTo>
                    <a:pt x="502" y="52"/>
                  </a:lnTo>
                  <a:lnTo>
                    <a:pt x="437" y="19"/>
                  </a:lnTo>
                  <a:lnTo>
                    <a:pt x="368" y="2"/>
                  </a:lnTo>
                  <a:lnTo>
                    <a:pt x="296" y="0"/>
                  </a:lnTo>
                  <a:close/>
                </a:path>
              </a:pathLst>
            </a:custGeom>
            <a:solidFill>
              <a:srgbClr val="F2F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1" name="Picture 4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77" y="12111"/>
              <a:ext cx="399"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AutoShape 49"/>
            <p:cNvSpPr>
              <a:spLocks/>
            </p:cNvSpPr>
            <p:nvPr/>
          </p:nvSpPr>
          <p:spPr bwMode="auto">
            <a:xfrm>
              <a:off x="6727" y="12057"/>
              <a:ext cx="505" cy="502"/>
            </a:xfrm>
            <a:custGeom>
              <a:avLst/>
              <a:gdLst>
                <a:gd name="T0" fmla="+- 0 6918 6727"/>
                <a:gd name="T1" fmla="*/ T0 w 505"/>
                <a:gd name="T2" fmla="+- 0 12064 12058"/>
                <a:gd name="T3" fmla="*/ 12064 h 502"/>
                <a:gd name="T4" fmla="+- 0 6857 6727"/>
                <a:gd name="T5" fmla="*/ T4 w 505"/>
                <a:gd name="T6" fmla="+- 0 12088 12058"/>
                <a:gd name="T7" fmla="*/ 12088 h 502"/>
                <a:gd name="T8" fmla="+- 0 6894 6727"/>
                <a:gd name="T9" fmla="*/ T8 w 505"/>
                <a:gd name="T10" fmla="+- 0 12193 12058"/>
                <a:gd name="T11" fmla="*/ 12193 h 502"/>
                <a:gd name="T12" fmla="+- 0 6926 6727"/>
                <a:gd name="T13" fmla="*/ T12 w 505"/>
                <a:gd name="T14" fmla="+- 0 12175 12058"/>
                <a:gd name="T15" fmla="*/ 12175 h 502"/>
                <a:gd name="T16" fmla="+- 0 6963 6727"/>
                <a:gd name="T17" fmla="*/ T16 w 505"/>
                <a:gd name="T18" fmla="+- 0 12166 12058"/>
                <a:gd name="T19" fmla="*/ 12166 h 502"/>
                <a:gd name="T20" fmla="+- 0 7080 6727"/>
                <a:gd name="T21" fmla="*/ T20 w 505"/>
                <a:gd name="T22" fmla="+- 0 12077 12058"/>
                <a:gd name="T23" fmla="*/ 12077 h 502"/>
                <a:gd name="T24" fmla="+- 0 7048 6727"/>
                <a:gd name="T25" fmla="*/ T24 w 505"/>
                <a:gd name="T26" fmla="+- 0 12182 12058"/>
                <a:gd name="T27" fmla="*/ 12182 h 502"/>
                <a:gd name="T28" fmla="+- 0 7079 6727"/>
                <a:gd name="T29" fmla="*/ T28 w 505"/>
                <a:gd name="T30" fmla="+- 0 12204 12058"/>
                <a:gd name="T31" fmla="*/ 12204 h 502"/>
                <a:gd name="T32" fmla="+- 0 7095 6727"/>
                <a:gd name="T33" fmla="*/ T32 w 505"/>
                <a:gd name="T34" fmla="+- 0 12223 12058"/>
                <a:gd name="T35" fmla="*/ 12223 h 502"/>
                <a:gd name="T36" fmla="+- 0 7172 6727"/>
                <a:gd name="T37" fmla="*/ T36 w 505"/>
                <a:gd name="T38" fmla="+- 0 12146 12058"/>
                <a:gd name="T39" fmla="*/ 12146 h 502"/>
                <a:gd name="T40" fmla="+- 0 7149 6727"/>
                <a:gd name="T41" fmla="*/ T40 w 505"/>
                <a:gd name="T42" fmla="+- 0 12122 12058"/>
                <a:gd name="T43" fmla="*/ 12122 h 502"/>
                <a:gd name="T44" fmla="+- 0 7124 6727"/>
                <a:gd name="T45" fmla="*/ T44 w 505"/>
                <a:gd name="T46" fmla="+- 0 12101 12058"/>
                <a:gd name="T47" fmla="*/ 12101 h 502"/>
                <a:gd name="T48" fmla="+- 0 7095 6727"/>
                <a:gd name="T49" fmla="*/ T48 w 505"/>
                <a:gd name="T50" fmla="+- 0 12084 12058"/>
                <a:gd name="T51" fmla="*/ 12084 h 502"/>
                <a:gd name="T52" fmla="+- 0 6748 6727"/>
                <a:gd name="T53" fmla="*/ T52 w 505"/>
                <a:gd name="T54" fmla="+- 0 12209 12058"/>
                <a:gd name="T55" fmla="*/ 12209 h 502"/>
                <a:gd name="T56" fmla="+- 0 6732 6727"/>
                <a:gd name="T57" fmla="*/ T56 w 505"/>
                <a:gd name="T58" fmla="+- 0 12257 12058"/>
                <a:gd name="T59" fmla="*/ 12257 h 502"/>
                <a:gd name="T60" fmla="+- 0 6727 6727"/>
                <a:gd name="T61" fmla="*/ T60 w 505"/>
                <a:gd name="T62" fmla="+- 0 12308 12058"/>
                <a:gd name="T63" fmla="*/ 12308 h 502"/>
                <a:gd name="T64" fmla="+- 0 6728 6727"/>
                <a:gd name="T65" fmla="*/ T64 w 505"/>
                <a:gd name="T66" fmla="+- 0 12328 12058"/>
                <a:gd name="T67" fmla="*/ 12328 h 502"/>
                <a:gd name="T68" fmla="+- 0 6837 6727"/>
                <a:gd name="T69" fmla="*/ T68 w 505"/>
                <a:gd name="T70" fmla="+- 0 12325 12058"/>
                <a:gd name="T71" fmla="*/ 12325 h 502"/>
                <a:gd name="T72" fmla="+- 0 6836 6727"/>
                <a:gd name="T73" fmla="*/ T72 w 505"/>
                <a:gd name="T74" fmla="+- 0 12314 12058"/>
                <a:gd name="T75" fmla="*/ 12314 h 502"/>
                <a:gd name="T76" fmla="+- 0 6836 6727"/>
                <a:gd name="T77" fmla="*/ T76 w 505"/>
                <a:gd name="T78" fmla="+- 0 12294 12058"/>
                <a:gd name="T79" fmla="*/ 12294 h 502"/>
                <a:gd name="T80" fmla="+- 0 6842 6727"/>
                <a:gd name="T81" fmla="*/ T80 w 505"/>
                <a:gd name="T82" fmla="+- 0 12265 12058"/>
                <a:gd name="T83" fmla="*/ 12265 h 502"/>
                <a:gd name="T84" fmla="+- 0 6748 6727"/>
                <a:gd name="T85" fmla="*/ T84 w 505"/>
                <a:gd name="T86" fmla="+- 0 12209 12058"/>
                <a:gd name="T87" fmla="*/ 12209 h 502"/>
                <a:gd name="T88" fmla="+- 0 7122 6727"/>
                <a:gd name="T89" fmla="*/ T88 w 505"/>
                <a:gd name="T90" fmla="+- 0 12293 12058"/>
                <a:gd name="T91" fmla="*/ 12293 h 502"/>
                <a:gd name="T92" fmla="+- 0 7123 6727"/>
                <a:gd name="T93" fmla="*/ T92 w 505"/>
                <a:gd name="T94" fmla="+- 0 12303 12058"/>
                <a:gd name="T95" fmla="*/ 12303 h 502"/>
                <a:gd name="T96" fmla="+- 0 7122 6727"/>
                <a:gd name="T97" fmla="*/ T96 w 505"/>
                <a:gd name="T98" fmla="+- 0 12323 12058"/>
                <a:gd name="T99" fmla="*/ 12323 h 502"/>
                <a:gd name="T100" fmla="+- 0 7116 6727"/>
                <a:gd name="T101" fmla="*/ T100 w 505"/>
                <a:gd name="T102" fmla="+- 0 12353 12058"/>
                <a:gd name="T103" fmla="*/ 12353 h 502"/>
                <a:gd name="T104" fmla="+- 0 7210 6727"/>
                <a:gd name="T105" fmla="*/ T104 w 505"/>
                <a:gd name="T106" fmla="+- 0 12410 12058"/>
                <a:gd name="T107" fmla="*/ 12410 h 502"/>
                <a:gd name="T108" fmla="+- 0 7226 6727"/>
                <a:gd name="T109" fmla="*/ T108 w 505"/>
                <a:gd name="T110" fmla="+- 0 12361 12058"/>
                <a:gd name="T111" fmla="*/ 12361 h 502"/>
                <a:gd name="T112" fmla="+- 0 7232 6727"/>
                <a:gd name="T113" fmla="*/ T112 w 505"/>
                <a:gd name="T114" fmla="+- 0 12308 12058"/>
                <a:gd name="T115" fmla="*/ 12308 h 502"/>
                <a:gd name="T116" fmla="+- 0 7231 6727"/>
                <a:gd name="T117" fmla="*/ T116 w 505"/>
                <a:gd name="T118" fmla="+- 0 12290 12058"/>
                <a:gd name="T119" fmla="*/ 12290 h 502"/>
                <a:gd name="T120" fmla="+- 0 7064 6727"/>
                <a:gd name="T121" fmla="*/ T120 w 505"/>
                <a:gd name="T122" fmla="+- 0 12425 12058"/>
                <a:gd name="T123" fmla="*/ 12425 h 502"/>
                <a:gd name="T124" fmla="+- 0 7031 6727"/>
                <a:gd name="T125" fmla="*/ T124 w 505"/>
                <a:gd name="T126" fmla="+- 0 12443 12058"/>
                <a:gd name="T127" fmla="*/ 12443 h 502"/>
                <a:gd name="T128" fmla="+- 0 6994 6727"/>
                <a:gd name="T129" fmla="*/ T128 w 505"/>
                <a:gd name="T130" fmla="+- 0 12451 12058"/>
                <a:gd name="T131" fmla="*/ 12451 h 502"/>
                <a:gd name="T132" fmla="+- 0 7038 6727"/>
                <a:gd name="T133" fmla="*/ T132 w 505"/>
                <a:gd name="T134" fmla="+- 0 12554 12058"/>
                <a:gd name="T135" fmla="*/ 12554 h 502"/>
                <a:gd name="T136" fmla="+- 0 7100 6727"/>
                <a:gd name="T137" fmla="*/ T136 w 505"/>
                <a:gd name="T138" fmla="+- 0 12530 12058"/>
                <a:gd name="T139" fmla="*/ 12530 h 502"/>
                <a:gd name="T140" fmla="+- 0 7064 6727"/>
                <a:gd name="T141" fmla="*/ T140 w 505"/>
                <a:gd name="T142" fmla="+- 0 12425 12058"/>
                <a:gd name="T143" fmla="*/ 12425 h 5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505" h="502">
                  <a:moveTo>
                    <a:pt x="224" y="0"/>
                  </a:moveTo>
                  <a:lnTo>
                    <a:pt x="191" y="6"/>
                  </a:lnTo>
                  <a:lnTo>
                    <a:pt x="159" y="16"/>
                  </a:lnTo>
                  <a:lnTo>
                    <a:pt x="130" y="30"/>
                  </a:lnTo>
                  <a:lnTo>
                    <a:pt x="102" y="48"/>
                  </a:lnTo>
                  <a:lnTo>
                    <a:pt x="167" y="135"/>
                  </a:lnTo>
                  <a:lnTo>
                    <a:pt x="182" y="125"/>
                  </a:lnTo>
                  <a:lnTo>
                    <a:pt x="199" y="117"/>
                  </a:lnTo>
                  <a:lnTo>
                    <a:pt x="217" y="111"/>
                  </a:lnTo>
                  <a:lnTo>
                    <a:pt x="236" y="108"/>
                  </a:lnTo>
                  <a:lnTo>
                    <a:pt x="224" y="0"/>
                  </a:lnTo>
                  <a:close/>
                  <a:moveTo>
                    <a:pt x="353" y="19"/>
                  </a:moveTo>
                  <a:lnTo>
                    <a:pt x="310" y="119"/>
                  </a:lnTo>
                  <a:lnTo>
                    <a:pt x="321" y="124"/>
                  </a:lnTo>
                  <a:lnTo>
                    <a:pt x="332" y="130"/>
                  </a:lnTo>
                  <a:lnTo>
                    <a:pt x="352" y="146"/>
                  </a:lnTo>
                  <a:lnTo>
                    <a:pt x="361" y="155"/>
                  </a:lnTo>
                  <a:lnTo>
                    <a:pt x="368" y="165"/>
                  </a:lnTo>
                  <a:lnTo>
                    <a:pt x="456" y="101"/>
                  </a:lnTo>
                  <a:lnTo>
                    <a:pt x="445" y="88"/>
                  </a:lnTo>
                  <a:lnTo>
                    <a:pt x="434" y="76"/>
                  </a:lnTo>
                  <a:lnTo>
                    <a:pt x="422" y="64"/>
                  </a:lnTo>
                  <a:lnTo>
                    <a:pt x="410" y="53"/>
                  </a:lnTo>
                  <a:lnTo>
                    <a:pt x="397" y="43"/>
                  </a:lnTo>
                  <a:lnTo>
                    <a:pt x="383" y="34"/>
                  </a:lnTo>
                  <a:lnTo>
                    <a:pt x="368" y="26"/>
                  </a:lnTo>
                  <a:lnTo>
                    <a:pt x="353" y="19"/>
                  </a:lnTo>
                  <a:close/>
                  <a:moveTo>
                    <a:pt x="21" y="151"/>
                  </a:moveTo>
                  <a:lnTo>
                    <a:pt x="12" y="175"/>
                  </a:lnTo>
                  <a:lnTo>
                    <a:pt x="5" y="199"/>
                  </a:lnTo>
                  <a:lnTo>
                    <a:pt x="1" y="225"/>
                  </a:lnTo>
                  <a:lnTo>
                    <a:pt x="0" y="250"/>
                  </a:lnTo>
                  <a:lnTo>
                    <a:pt x="0" y="262"/>
                  </a:lnTo>
                  <a:lnTo>
                    <a:pt x="1" y="270"/>
                  </a:lnTo>
                  <a:lnTo>
                    <a:pt x="2" y="280"/>
                  </a:lnTo>
                  <a:lnTo>
                    <a:pt x="110" y="267"/>
                  </a:lnTo>
                  <a:lnTo>
                    <a:pt x="109" y="262"/>
                  </a:lnTo>
                  <a:lnTo>
                    <a:pt x="109" y="256"/>
                  </a:lnTo>
                  <a:lnTo>
                    <a:pt x="109" y="250"/>
                  </a:lnTo>
                  <a:lnTo>
                    <a:pt x="109" y="236"/>
                  </a:lnTo>
                  <a:lnTo>
                    <a:pt x="112" y="221"/>
                  </a:lnTo>
                  <a:lnTo>
                    <a:pt x="115" y="207"/>
                  </a:lnTo>
                  <a:lnTo>
                    <a:pt x="120" y="194"/>
                  </a:lnTo>
                  <a:lnTo>
                    <a:pt x="21" y="151"/>
                  </a:lnTo>
                  <a:close/>
                  <a:moveTo>
                    <a:pt x="503" y="223"/>
                  </a:moveTo>
                  <a:lnTo>
                    <a:pt x="395" y="235"/>
                  </a:lnTo>
                  <a:lnTo>
                    <a:pt x="396" y="240"/>
                  </a:lnTo>
                  <a:lnTo>
                    <a:pt x="396" y="245"/>
                  </a:lnTo>
                  <a:lnTo>
                    <a:pt x="396" y="250"/>
                  </a:lnTo>
                  <a:lnTo>
                    <a:pt x="395" y="265"/>
                  </a:lnTo>
                  <a:lnTo>
                    <a:pt x="393" y="280"/>
                  </a:lnTo>
                  <a:lnTo>
                    <a:pt x="389" y="295"/>
                  </a:lnTo>
                  <a:lnTo>
                    <a:pt x="384" y="308"/>
                  </a:lnTo>
                  <a:lnTo>
                    <a:pt x="483" y="352"/>
                  </a:lnTo>
                  <a:lnTo>
                    <a:pt x="493" y="328"/>
                  </a:lnTo>
                  <a:lnTo>
                    <a:pt x="499" y="303"/>
                  </a:lnTo>
                  <a:lnTo>
                    <a:pt x="503" y="277"/>
                  </a:lnTo>
                  <a:lnTo>
                    <a:pt x="505" y="250"/>
                  </a:lnTo>
                  <a:lnTo>
                    <a:pt x="505" y="240"/>
                  </a:lnTo>
                  <a:lnTo>
                    <a:pt x="504" y="232"/>
                  </a:lnTo>
                  <a:lnTo>
                    <a:pt x="503" y="223"/>
                  </a:lnTo>
                  <a:close/>
                  <a:moveTo>
                    <a:pt x="337" y="367"/>
                  </a:moveTo>
                  <a:lnTo>
                    <a:pt x="321" y="377"/>
                  </a:lnTo>
                  <a:lnTo>
                    <a:pt x="304" y="385"/>
                  </a:lnTo>
                  <a:lnTo>
                    <a:pt x="286" y="390"/>
                  </a:lnTo>
                  <a:lnTo>
                    <a:pt x="267" y="393"/>
                  </a:lnTo>
                  <a:lnTo>
                    <a:pt x="279" y="501"/>
                  </a:lnTo>
                  <a:lnTo>
                    <a:pt x="311" y="496"/>
                  </a:lnTo>
                  <a:lnTo>
                    <a:pt x="343" y="486"/>
                  </a:lnTo>
                  <a:lnTo>
                    <a:pt x="373" y="472"/>
                  </a:lnTo>
                  <a:lnTo>
                    <a:pt x="401" y="454"/>
                  </a:lnTo>
                  <a:lnTo>
                    <a:pt x="337" y="367"/>
                  </a:lnTo>
                  <a:close/>
                </a:path>
              </a:pathLst>
            </a:custGeom>
            <a:solidFill>
              <a:srgbClr val="8D04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3" name="Picture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54" y="12108"/>
              <a:ext cx="362"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51"/>
            <p:cNvSpPr>
              <a:spLocks/>
            </p:cNvSpPr>
            <p:nvPr/>
          </p:nvSpPr>
          <p:spPr bwMode="auto">
            <a:xfrm>
              <a:off x="7121" y="13327"/>
              <a:ext cx="652" cy="652"/>
            </a:xfrm>
            <a:custGeom>
              <a:avLst/>
              <a:gdLst>
                <a:gd name="T0" fmla="+- 0 7444 7122"/>
                <a:gd name="T1" fmla="*/ T0 w 652"/>
                <a:gd name="T2" fmla="+- 0 13328 13328"/>
                <a:gd name="T3" fmla="*/ 13328 h 652"/>
                <a:gd name="T4" fmla="+- 0 7373 7122"/>
                <a:gd name="T5" fmla="*/ T4 w 652"/>
                <a:gd name="T6" fmla="+- 0 13336 13328"/>
                <a:gd name="T7" fmla="*/ 13336 h 652"/>
                <a:gd name="T8" fmla="+- 0 7306 7122"/>
                <a:gd name="T9" fmla="*/ T8 w 652"/>
                <a:gd name="T10" fmla="+- 0 13360 13328"/>
                <a:gd name="T11" fmla="*/ 13360 h 652"/>
                <a:gd name="T12" fmla="+- 0 7244 7122"/>
                <a:gd name="T13" fmla="*/ T12 w 652"/>
                <a:gd name="T14" fmla="+- 0 13399 13328"/>
                <a:gd name="T15" fmla="*/ 13399 h 652"/>
                <a:gd name="T16" fmla="+- 0 7191 7122"/>
                <a:gd name="T17" fmla="*/ T16 w 652"/>
                <a:gd name="T18" fmla="+- 0 13453 13328"/>
                <a:gd name="T19" fmla="*/ 13453 h 652"/>
                <a:gd name="T20" fmla="+- 0 7152 7122"/>
                <a:gd name="T21" fmla="*/ T20 w 652"/>
                <a:gd name="T22" fmla="+- 0 13517 13328"/>
                <a:gd name="T23" fmla="*/ 13517 h 652"/>
                <a:gd name="T24" fmla="+- 0 7129 7122"/>
                <a:gd name="T25" fmla="*/ T24 w 652"/>
                <a:gd name="T26" fmla="+- 0 13586 13328"/>
                <a:gd name="T27" fmla="*/ 13586 h 652"/>
                <a:gd name="T28" fmla="+- 0 7122 7122"/>
                <a:gd name="T29" fmla="*/ T28 w 652"/>
                <a:gd name="T30" fmla="+- 0 13657 13328"/>
                <a:gd name="T31" fmla="*/ 13657 h 652"/>
                <a:gd name="T32" fmla="+- 0 7130 7122"/>
                <a:gd name="T33" fmla="*/ T32 w 652"/>
                <a:gd name="T34" fmla="+- 0 13728 13328"/>
                <a:gd name="T35" fmla="*/ 13728 h 652"/>
                <a:gd name="T36" fmla="+- 0 7154 7122"/>
                <a:gd name="T37" fmla="*/ T36 w 652"/>
                <a:gd name="T38" fmla="+- 0 13796 13328"/>
                <a:gd name="T39" fmla="*/ 13796 h 652"/>
                <a:gd name="T40" fmla="+- 0 7193 7122"/>
                <a:gd name="T41" fmla="*/ T40 w 652"/>
                <a:gd name="T42" fmla="+- 0 13857 13328"/>
                <a:gd name="T43" fmla="*/ 13857 h 652"/>
                <a:gd name="T44" fmla="+- 0 7246 7122"/>
                <a:gd name="T45" fmla="*/ T44 w 652"/>
                <a:gd name="T46" fmla="+- 0 13910 13328"/>
                <a:gd name="T47" fmla="*/ 13910 h 652"/>
                <a:gd name="T48" fmla="+- 0 7310 7122"/>
                <a:gd name="T49" fmla="*/ T48 w 652"/>
                <a:gd name="T50" fmla="+- 0 13949 13328"/>
                <a:gd name="T51" fmla="*/ 13949 h 652"/>
                <a:gd name="T52" fmla="+- 0 7379 7122"/>
                <a:gd name="T53" fmla="*/ T52 w 652"/>
                <a:gd name="T54" fmla="+- 0 13972 13328"/>
                <a:gd name="T55" fmla="*/ 13972 h 652"/>
                <a:gd name="T56" fmla="+- 0 7451 7122"/>
                <a:gd name="T57" fmla="*/ T56 w 652"/>
                <a:gd name="T58" fmla="+- 0 13980 13328"/>
                <a:gd name="T59" fmla="*/ 13980 h 652"/>
                <a:gd name="T60" fmla="+- 0 7522 7122"/>
                <a:gd name="T61" fmla="*/ T60 w 652"/>
                <a:gd name="T62" fmla="+- 0 13971 13328"/>
                <a:gd name="T63" fmla="*/ 13971 h 652"/>
                <a:gd name="T64" fmla="+- 0 7589 7122"/>
                <a:gd name="T65" fmla="*/ T64 w 652"/>
                <a:gd name="T66" fmla="+- 0 13947 13328"/>
                <a:gd name="T67" fmla="*/ 13947 h 652"/>
                <a:gd name="T68" fmla="+- 0 7651 7122"/>
                <a:gd name="T69" fmla="*/ T68 w 652"/>
                <a:gd name="T70" fmla="+- 0 13908 13328"/>
                <a:gd name="T71" fmla="*/ 13908 h 652"/>
                <a:gd name="T72" fmla="+- 0 7704 7122"/>
                <a:gd name="T73" fmla="*/ T72 w 652"/>
                <a:gd name="T74" fmla="+- 0 13855 13328"/>
                <a:gd name="T75" fmla="*/ 13855 h 652"/>
                <a:gd name="T76" fmla="+- 0 7743 7122"/>
                <a:gd name="T77" fmla="*/ T76 w 652"/>
                <a:gd name="T78" fmla="+- 0 13791 13328"/>
                <a:gd name="T79" fmla="*/ 13791 h 652"/>
                <a:gd name="T80" fmla="+- 0 7766 7122"/>
                <a:gd name="T81" fmla="*/ T80 w 652"/>
                <a:gd name="T82" fmla="+- 0 13722 13328"/>
                <a:gd name="T83" fmla="*/ 13722 h 652"/>
                <a:gd name="T84" fmla="+- 0 7773 7122"/>
                <a:gd name="T85" fmla="*/ T84 w 652"/>
                <a:gd name="T86" fmla="+- 0 13650 13328"/>
                <a:gd name="T87" fmla="*/ 13650 h 652"/>
                <a:gd name="T88" fmla="+- 0 7765 7122"/>
                <a:gd name="T89" fmla="*/ T88 w 652"/>
                <a:gd name="T90" fmla="+- 0 13579 13328"/>
                <a:gd name="T91" fmla="*/ 13579 h 652"/>
                <a:gd name="T92" fmla="+- 0 7741 7122"/>
                <a:gd name="T93" fmla="*/ T92 w 652"/>
                <a:gd name="T94" fmla="+- 0 13512 13328"/>
                <a:gd name="T95" fmla="*/ 13512 h 652"/>
                <a:gd name="T96" fmla="+- 0 7702 7122"/>
                <a:gd name="T97" fmla="*/ T96 w 652"/>
                <a:gd name="T98" fmla="+- 0 13450 13328"/>
                <a:gd name="T99" fmla="*/ 13450 h 652"/>
                <a:gd name="T100" fmla="+- 0 7649 7122"/>
                <a:gd name="T101" fmla="*/ T100 w 652"/>
                <a:gd name="T102" fmla="+- 0 13397 13328"/>
                <a:gd name="T103" fmla="*/ 13397 h 652"/>
                <a:gd name="T104" fmla="+- 0 7584 7122"/>
                <a:gd name="T105" fmla="*/ T104 w 652"/>
                <a:gd name="T106" fmla="+- 0 13358 13328"/>
                <a:gd name="T107" fmla="*/ 13358 h 652"/>
                <a:gd name="T108" fmla="+- 0 7515 7122"/>
                <a:gd name="T109" fmla="*/ T108 w 652"/>
                <a:gd name="T110" fmla="+- 0 13335 13328"/>
                <a:gd name="T111" fmla="*/ 13335 h 652"/>
                <a:gd name="T112" fmla="+- 0 7444 7122"/>
                <a:gd name="T113" fmla="*/ T112 w 652"/>
                <a:gd name="T114" fmla="+- 0 13328 13328"/>
                <a:gd name="T115" fmla="*/ 13328 h 6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52" h="652">
                  <a:moveTo>
                    <a:pt x="322" y="0"/>
                  </a:moveTo>
                  <a:lnTo>
                    <a:pt x="251" y="8"/>
                  </a:lnTo>
                  <a:lnTo>
                    <a:pt x="184" y="32"/>
                  </a:lnTo>
                  <a:lnTo>
                    <a:pt x="122" y="71"/>
                  </a:lnTo>
                  <a:lnTo>
                    <a:pt x="69" y="125"/>
                  </a:lnTo>
                  <a:lnTo>
                    <a:pt x="30" y="189"/>
                  </a:lnTo>
                  <a:lnTo>
                    <a:pt x="7" y="258"/>
                  </a:lnTo>
                  <a:lnTo>
                    <a:pt x="0" y="329"/>
                  </a:lnTo>
                  <a:lnTo>
                    <a:pt x="8" y="400"/>
                  </a:lnTo>
                  <a:lnTo>
                    <a:pt x="32" y="468"/>
                  </a:lnTo>
                  <a:lnTo>
                    <a:pt x="71" y="529"/>
                  </a:lnTo>
                  <a:lnTo>
                    <a:pt x="124" y="582"/>
                  </a:lnTo>
                  <a:lnTo>
                    <a:pt x="188" y="621"/>
                  </a:lnTo>
                  <a:lnTo>
                    <a:pt x="257" y="644"/>
                  </a:lnTo>
                  <a:lnTo>
                    <a:pt x="329" y="652"/>
                  </a:lnTo>
                  <a:lnTo>
                    <a:pt x="400" y="643"/>
                  </a:lnTo>
                  <a:lnTo>
                    <a:pt x="467" y="619"/>
                  </a:lnTo>
                  <a:lnTo>
                    <a:pt x="529" y="580"/>
                  </a:lnTo>
                  <a:lnTo>
                    <a:pt x="582" y="527"/>
                  </a:lnTo>
                  <a:lnTo>
                    <a:pt x="621" y="463"/>
                  </a:lnTo>
                  <a:lnTo>
                    <a:pt x="644" y="394"/>
                  </a:lnTo>
                  <a:lnTo>
                    <a:pt x="651" y="322"/>
                  </a:lnTo>
                  <a:lnTo>
                    <a:pt x="643" y="251"/>
                  </a:lnTo>
                  <a:lnTo>
                    <a:pt x="619" y="184"/>
                  </a:lnTo>
                  <a:lnTo>
                    <a:pt x="580" y="122"/>
                  </a:lnTo>
                  <a:lnTo>
                    <a:pt x="527" y="69"/>
                  </a:lnTo>
                  <a:lnTo>
                    <a:pt x="462" y="30"/>
                  </a:lnTo>
                  <a:lnTo>
                    <a:pt x="393" y="7"/>
                  </a:lnTo>
                  <a:lnTo>
                    <a:pt x="322" y="0"/>
                  </a:lnTo>
                  <a:close/>
                </a:path>
              </a:pathLst>
            </a:custGeom>
            <a:solidFill>
              <a:srgbClr val="F2F0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5" name="Picture 5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45" y="13421"/>
              <a:ext cx="39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AutoShape 53"/>
            <p:cNvSpPr>
              <a:spLocks/>
            </p:cNvSpPr>
            <p:nvPr/>
          </p:nvSpPr>
          <p:spPr bwMode="auto">
            <a:xfrm>
              <a:off x="7190" y="13425"/>
              <a:ext cx="505" cy="483"/>
            </a:xfrm>
            <a:custGeom>
              <a:avLst/>
              <a:gdLst>
                <a:gd name="T0" fmla="+- 0 7313 7191"/>
                <a:gd name="T1" fmla="*/ T0 w 505"/>
                <a:gd name="T2" fmla="+- 0 13441 13426"/>
                <a:gd name="T3" fmla="*/ 13441 h 483"/>
                <a:gd name="T4" fmla="+- 0 7261 7191"/>
                <a:gd name="T5" fmla="*/ T4 w 505"/>
                <a:gd name="T6" fmla="+- 0 13482 13426"/>
                <a:gd name="T7" fmla="*/ 13482 h 483"/>
                <a:gd name="T8" fmla="+- 0 7327 7191"/>
                <a:gd name="T9" fmla="*/ T8 w 505"/>
                <a:gd name="T10" fmla="+- 0 13572 13426"/>
                <a:gd name="T11" fmla="*/ 13572 h 483"/>
                <a:gd name="T12" fmla="+- 0 7353 7191"/>
                <a:gd name="T13" fmla="*/ T12 w 505"/>
                <a:gd name="T14" fmla="+- 0 13545 13426"/>
                <a:gd name="T15" fmla="*/ 13545 h 483"/>
                <a:gd name="T16" fmla="+- 0 7386 7191"/>
                <a:gd name="T17" fmla="*/ T16 w 505"/>
                <a:gd name="T18" fmla="+- 0 13525 13426"/>
                <a:gd name="T19" fmla="*/ 13525 h 483"/>
                <a:gd name="T20" fmla="+- 0 7673 7191"/>
                <a:gd name="T21" fmla="*/ T20 w 505"/>
                <a:gd name="T22" fmla="+- 0 13553 13426"/>
                <a:gd name="T23" fmla="*/ 13553 h 483"/>
                <a:gd name="T24" fmla="+- 0 7580 7191"/>
                <a:gd name="T25" fmla="*/ T24 w 505"/>
                <a:gd name="T26" fmla="+- 0 13612 13426"/>
                <a:gd name="T27" fmla="*/ 13612 h 483"/>
                <a:gd name="T28" fmla="+- 0 7586 7191"/>
                <a:gd name="T29" fmla="*/ T28 w 505"/>
                <a:gd name="T30" fmla="+- 0 13642 13426"/>
                <a:gd name="T31" fmla="*/ 13642 h 483"/>
                <a:gd name="T32" fmla="+- 0 7587 7191"/>
                <a:gd name="T33" fmla="*/ T32 w 505"/>
                <a:gd name="T34" fmla="+- 0 13665 13426"/>
                <a:gd name="T35" fmla="*/ 13665 h 483"/>
                <a:gd name="T36" fmla="+- 0 7586 7191"/>
                <a:gd name="T37" fmla="*/ T36 w 505"/>
                <a:gd name="T38" fmla="+- 0 13671 13426"/>
                <a:gd name="T39" fmla="*/ 13671 h 483"/>
                <a:gd name="T40" fmla="+- 0 7695 7191"/>
                <a:gd name="T41" fmla="*/ T40 w 505"/>
                <a:gd name="T42" fmla="+- 0 13674 13426"/>
                <a:gd name="T43" fmla="*/ 13674 h 483"/>
                <a:gd name="T44" fmla="+- 0 7695 7191"/>
                <a:gd name="T45" fmla="*/ T44 w 505"/>
                <a:gd name="T46" fmla="+- 0 13657 13426"/>
                <a:gd name="T47" fmla="*/ 13657 h 483"/>
                <a:gd name="T48" fmla="+- 0 7690 7191"/>
                <a:gd name="T49" fmla="*/ T48 w 505"/>
                <a:gd name="T50" fmla="+- 0 13604 13426"/>
                <a:gd name="T51" fmla="*/ 13604 h 483"/>
                <a:gd name="T52" fmla="+- 0 7673 7191"/>
                <a:gd name="T53" fmla="*/ T52 w 505"/>
                <a:gd name="T54" fmla="+- 0 13553 13426"/>
                <a:gd name="T55" fmla="*/ 13553 h 483"/>
                <a:gd name="T56" fmla="+- 0 7191 7191"/>
                <a:gd name="T57" fmla="*/ T56 w 505"/>
                <a:gd name="T58" fmla="+- 0 13639 13426"/>
                <a:gd name="T59" fmla="*/ 13639 h 483"/>
                <a:gd name="T60" fmla="+- 0 7191 7191"/>
                <a:gd name="T61" fmla="*/ T60 w 505"/>
                <a:gd name="T62" fmla="+- 0 13657 13426"/>
                <a:gd name="T63" fmla="*/ 13657 h 483"/>
                <a:gd name="T64" fmla="+- 0 7196 7191"/>
                <a:gd name="T65" fmla="*/ T64 w 505"/>
                <a:gd name="T66" fmla="+- 0 13709 13426"/>
                <a:gd name="T67" fmla="*/ 13709 h 483"/>
                <a:gd name="T68" fmla="+- 0 7212 7191"/>
                <a:gd name="T69" fmla="*/ T68 w 505"/>
                <a:gd name="T70" fmla="+- 0 13759 13426"/>
                <a:gd name="T71" fmla="*/ 13759 h 483"/>
                <a:gd name="T72" fmla="+- 0 7306 7191"/>
                <a:gd name="T73" fmla="*/ T72 w 505"/>
                <a:gd name="T74" fmla="+- 0 13701 13426"/>
                <a:gd name="T75" fmla="*/ 13701 h 483"/>
                <a:gd name="T76" fmla="+- 0 7300 7191"/>
                <a:gd name="T77" fmla="*/ T76 w 505"/>
                <a:gd name="T78" fmla="+- 0 13672 13426"/>
                <a:gd name="T79" fmla="*/ 13672 h 483"/>
                <a:gd name="T80" fmla="+- 0 7299 7191"/>
                <a:gd name="T81" fmla="*/ T80 w 505"/>
                <a:gd name="T82" fmla="+- 0 13652 13426"/>
                <a:gd name="T83" fmla="*/ 13652 h 483"/>
                <a:gd name="T84" fmla="+- 0 7300 7191"/>
                <a:gd name="T85" fmla="*/ T84 w 505"/>
                <a:gd name="T86" fmla="+- 0 13641 13426"/>
                <a:gd name="T87" fmla="*/ 13641 h 483"/>
                <a:gd name="T88" fmla="+- 0 7560 7191"/>
                <a:gd name="T89" fmla="*/ T88 w 505"/>
                <a:gd name="T90" fmla="+- 0 13741 13426"/>
                <a:gd name="T91" fmla="*/ 13741 h 483"/>
                <a:gd name="T92" fmla="+- 0 7534 7191"/>
                <a:gd name="T93" fmla="*/ T92 w 505"/>
                <a:gd name="T94" fmla="+- 0 13768 13426"/>
                <a:gd name="T95" fmla="*/ 13768 h 483"/>
                <a:gd name="T96" fmla="+- 0 7502 7191"/>
                <a:gd name="T97" fmla="*/ T96 w 505"/>
                <a:gd name="T98" fmla="+- 0 13788 13426"/>
                <a:gd name="T99" fmla="*/ 13788 h 483"/>
                <a:gd name="T100" fmla="+- 0 7576 7191"/>
                <a:gd name="T101" fmla="*/ T100 w 505"/>
                <a:gd name="T102" fmla="+- 0 13872 13426"/>
                <a:gd name="T103" fmla="*/ 13872 h 483"/>
                <a:gd name="T104" fmla="+- 0 7627 7191"/>
                <a:gd name="T105" fmla="*/ T104 w 505"/>
                <a:gd name="T106" fmla="+- 0 13830 13426"/>
                <a:gd name="T107" fmla="*/ 13830 h 483"/>
                <a:gd name="T108" fmla="+- 0 7560 7191"/>
                <a:gd name="T109" fmla="*/ T108 w 505"/>
                <a:gd name="T110" fmla="+- 0 13741 13426"/>
                <a:gd name="T111" fmla="*/ 13741 h 483"/>
                <a:gd name="T112" fmla="+- 0 7295 7191"/>
                <a:gd name="T113" fmla="*/ T112 w 505"/>
                <a:gd name="T114" fmla="+- 0 13861 13426"/>
                <a:gd name="T115" fmla="*/ 13861 h 483"/>
                <a:gd name="T116" fmla="+- 0 7323 7191"/>
                <a:gd name="T117" fmla="*/ T116 w 505"/>
                <a:gd name="T118" fmla="+- 0 13879 13426"/>
                <a:gd name="T119" fmla="*/ 13879 h 483"/>
                <a:gd name="T120" fmla="+- 0 7353 7191"/>
                <a:gd name="T121" fmla="*/ T120 w 505"/>
                <a:gd name="T122" fmla="+- 0 13892 13426"/>
                <a:gd name="T123" fmla="*/ 13892 h 483"/>
                <a:gd name="T124" fmla="+- 0 7384 7191"/>
                <a:gd name="T125" fmla="*/ T124 w 505"/>
                <a:gd name="T126" fmla="+- 0 13902 13426"/>
                <a:gd name="T127" fmla="*/ 13902 h 483"/>
                <a:gd name="T128" fmla="+- 0 7417 7191"/>
                <a:gd name="T129" fmla="*/ T128 w 505"/>
                <a:gd name="T130" fmla="+- 0 13908 13426"/>
                <a:gd name="T131" fmla="*/ 13908 h 483"/>
                <a:gd name="T132" fmla="+- 0 7416 7191"/>
                <a:gd name="T133" fmla="*/ T132 w 505"/>
                <a:gd name="T134" fmla="+- 0 13799 13426"/>
                <a:gd name="T135" fmla="*/ 13799 h 483"/>
                <a:gd name="T136" fmla="+- 0 7380 7191"/>
                <a:gd name="T137" fmla="*/ T136 w 505"/>
                <a:gd name="T138" fmla="+- 0 13787 13426"/>
                <a:gd name="T139" fmla="*/ 13787 h 483"/>
                <a:gd name="T140" fmla="+- 0 7359 7191"/>
                <a:gd name="T141" fmla="*/ T140 w 505"/>
                <a:gd name="T142" fmla="+- 0 13773 13426"/>
                <a:gd name="T143" fmla="*/ 13773 h 4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505" h="483">
                  <a:moveTo>
                    <a:pt x="151" y="0"/>
                  </a:moveTo>
                  <a:lnTo>
                    <a:pt x="122" y="15"/>
                  </a:lnTo>
                  <a:lnTo>
                    <a:pt x="94" y="34"/>
                  </a:lnTo>
                  <a:lnTo>
                    <a:pt x="70" y="56"/>
                  </a:lnTo>
                  <a:lnTo>
                    <a:pt x="49" y="82"/>
                  </a:lnTo>
                  <a:lnTo>
                    <a:pt x="136" y="146"/>
                  </a:lnTo>
                  <a:lnTo>
                    <a:pt x="148" y="131"/>
                  </a:lnTo>
                  <a:lnTo>
                    <a:pt x="162" y="119"/>
                  </a:lnTo>
                  <a:lnTo>
                    <a:pt x="178" y="108"/>
                  </a:lnTo>
                  <a:lnTo>
                    <a:pt x="195" y="99"/>
                  </a:lnTo>
                  <a:lnTo>
                    <a:pt x="151" y="0"/>
                  </a:lnTo>
                  <a:close/>
                  <a:moveTo>
                    <a:pt x="482" y="127"/>
                  </a:moveTo>
                  <a:lnTo>
                    <a:pt x="383" y="171"/>
                  </a:lnTo>
                  <a:lnTo>
                    <a:pt x="389" y="186"/>
                  </a:lnTo>
                  <a:lnTo>
                    <a:pt x="393" y="201"/>
                  </a:lnTo>
                  <a:lnTo>
                    <a:pt x="395" y="216"/>
                  </a:lnTo>
                  <a:lnTo>
                    <a:pt x="396" y="231"/>
                  </a:lnTo>
                  <a:lnTo>
                    <a:pt x="396" y="239"/>
                  </a:lnTo>
                  <a:lnTo>
                    <a:pt x="396" y="240"/>
                  </a:lnTo>
                  <a:lnTo>
                    <a:pt x="395" y="245"/>
                  </a:lnTo>
                  <a:lnTo>
                    <a:pt x="503" y="256"/>
                  </a:lnTo>
                  <a:lnTo>
                    <a:pt x="504" y="248"/>
                  </a:lnTo>
                  <a:lnTo>
                    <a:pt x="504" y="240"/>
                  </a:lnTo>
                  <a:lnTo>
                    <a:pt x="504" y="231"/>
                  </a:lnTo>
                  <a:lnTo>
                    <a:pt x="503" y="204"/>
                  </a:lnTo>
                  <a:lnTo>
                    <a:pt x="499" y="178"/>
                  </a:lnTo>
                  <a:lnTo>
                    <a:pt x="492" y="152"/>
                  </a:lnTo>
                  <a:lnTo>
                    <a:pt x="482" y="127"/>
                  </a:lnTo>
                  <a:close/>
                  <a:moveTo>
                    <a:pt x="1" y="204"/>
                  </a:moveTo>
                  <a:lnTo>
                    <a:pt x="0" y="213"/>
                  </a:lnTo>
                  <a:lnTo>
                    <a:pt x="0" y="221"/>
                  </a:lnTo>
                  <a:lnTo>
                    <a:pt x="0" y="231"/>
                  </a:lnTo>
                  <a:lnTo>
                    <a:pt x="1" y="257"/>
                  </a:lnTo>
                  <a:lnTo>
                    <a:pt x="5" y="283"/>
                  </a:lnTo>
                  <a:lnTo>
                    <a:pt x="12" y="308"/>
                  </a:lnTo>
                  <a:lnTo>
                    <a:pt x="21" y="333"/>
                  </a:lnTo>
                  <a:lnTo>
                    <a:pt x="121" y="289"/>
                  </a:lnTo>
                  <a:lnTo>
                    <a:pt x="115" y="275"/>
                  </a:lnTo>
                  <a:lnTo>
                    <a:pt x="111" y="261"/>
                  </a:lnTo>
                  <a:lnTo>
                    <a:pt x="109" y="246"/>
                  </a:lnTo>
                  <a:lnTo>
                    <a:pt x="108" y="231"/>
                  </a:lnTo>
                  <a:lnTo>
                    <a:pt x="108" y="226"/>
                  </a:lnTo>
                  <a:lnTo>
                    <a:pt x="109" y="221"/>
                  </a:lnTo>
                  <a:lnTo>
                    <a:pt x="109" y="215"/>
                  </a:lnTo>
                  <a:lnTo>
                    <a:pt x="1" y="204"/>
                  </a:lnTo>
                  <a:close/>
                  <a:moveTo>
                    <a:pt x="369" y="315"/>
                  </a:moveTo>
                  <a:lnTo>
                    <a:pt x="357" y="330"/>
                  </a:lnTo>
                  <a:lnTo>
                    <a:pt x="343" y="342"/>
                  </a:lnTo>
                  <a:lnTo>
                    <a:pt x="328" y="353"/>
                  </a:lnTo>
                  <a:lnTo>
                    <a:pt x="311" y="362"/>
                  </a:lnTo>
                  <a:lnTo>
                    <a:pt x="355" y="461"/>
                  </a:lnTo>
                  <a:lnTo>
                    <a:pt x="385" y="446"/>
                  </a:lnTo>
                  <a:lnTo>
                    <a:pt x="412" y="426"/>
                  </a:lnTo>
                  <a:lnTo>
                    <a:pt x="436" y="404"/>
                  </a:lnTo>
                  <a:lnTo>
                    <a:pt x="457" y="378"/>
                  </a:lnTo>
                  <a:lnTo>
                    <a:pt x="369" y="315"/>
                  </a:lnTo>
                  <a:close/>
                  <a:moveTo>
                    <a:pt x="168" y="347"/>
                  </a:moveTo>
                  <a:lnTo>
                    <a:pt x="104" y="435"/>
                  </a:lnTo>
                  <a:lnTo>
                    <a:pt x="117" y="444"/>
                  </a:lnTo>
                  <a:lnTo>
                    <a:pt x="132" y="453"/>
                  </a:lnTo>
                  <a:lnTo>
                    <a:pt x="146" y="460"/>
                  </a:lnTo>
                  <a:lnTo>
                    <a:pt x="162" y="466"/>
                  </a:lnTo>
                  <a:lnTo>
                    <a:pt x="177" y="472"/>
                  </a:lnTo>
                  <a:lnTo>
                    <a:pt x="193" y="476"/>
                  </a:lnTo>
                  <a:lnTo>
                    <a:pt x="210" y="480"/>
                  </a:lnTo>
                  <a:lnTo>
                    <a:pt x="226" y="482"/>
                  </a:lnTo>
                  <a:lnTo>
                    <a:pt x="237" y="374"/>
                  </a:lnTo>
                  <a:lnTo>
                    <a:pt x="225" y="373"/>
                  </a:lnTo>
                  <a:lnTo>
                    <a:pt x="212" y="370"/>
                  </a:lnTo>
                  <a:lnTo>
                    <a:pt x="189" y="361"/>
                  </a:lnTo>
                  <a:lnTo>
                    <a:pt x="178" y="355"/>
                  </a:lnTo>
                  <a:lnTo>
                    <a:pt x="168" y="347"/>
                  </a:lnTo>
                  <a:close/>
                </a:path>
              </a:pathLst>
            </a:custGeom>
            <a:solidFill>
              <a:srgbClr val="39B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67" name="Picture 5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04" y="13406"/>
              <a:ext cx="277" cy="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8" name="Table 67">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3777892195"/>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a:t>
                      </a:r>
                      <a:r>
                        <a:rPr lang="en-US" sz="2000" b="1" baseline="0" dirty="0" smtClean="0">
                          <a:solidFill>
                            <a:schemeClr val="bg1"/>
                          </a:solidFill>
                          <a:latin typeface="+mj-lt"/>
                        </a:rPr>
                        <a:t> HOW? </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a:t>
                      </a:r>
                    </a:p>
                    <a:p>
                      <a:pPr algn="ctr"/>
                      <a:r>
                        <a:rPr lang="en-US" sz="2000" b="1" baseline="0" dirty="0" smtClean="0">
                          <a:solidFill>
                            <a:schemeClr val="tx1"/>
                          </a:solidFill>
                          <a:latin typeface="+mj-lt"/>
                        </a:rPr>
                        <a:t>EQUITY </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70" name="Content Placeholder 2"/>
          <p:cNvSpPr>
            <a:spLocks noGrp="1"/>
          </p:cNvSpPr>
          <p:nvPr>
            <p:ph idx="1"/>
          </p:nvPr>
        </p:nvSpPr>
        <p:spPr>
          <a:xfrm>
            <a:off x="592840" y="2258154"/>
            <a:ext cx="6485320" cy="4590577"/>
          </a:xfrm>
        </p:spPr>
        <p:txBody>
          <a:bodyPr>
            <a:normAutofit fontScale="92500" lnSpcReduction="20000"/>
          </a:bodyPr>
          <a:lstStyle/>
          <a:p>
            <a:pPr marL="514350" indent="-514350">
              <a:lnSpc>
                <a:spcPct val="100000"/>
              </a:lnSpc>
              <a:spcBef>
                <a:spcPts val="0"/>
              </a:spcBef>
              <a:buFont typeface="+mj-lt"/>
              <a:buAutoNum type="arabicPeriod"/>
            </a:pPr>
            <a:r>
              <a:rPr lang="en-US" sz="3000" b="1" dirty="0"/>
              <a:t>Senior Leadership</a:t>
            </a:r>
          </a:p>
          <a:p>
            <a:pPr lvl="1">
              <a:lnSpc>
                <a:spcPct val="100000"/>
              </a:lnSpc>
              <a:spcBef>
                <a:spcPts val="0"/>
              </a:spcBef>
            </a:pPr>
            <a:r>
              <a:rPr lang="en-US" sz="2600" dirty="0"/>
              <a:t>Individuals in a formal leadership role</a:t>
            </a:r>
          </a:p>
          <a:p>
            <a:pPr marL="514350" indent="-514350">
              <a:lnSpc>
                <a:spcPct val="100000"/>
              </a:lnSpc>
              <a:spcBef>
                <a:spcPts val="0"/>
              </a:spcBef>
              <a:buFont typeface="+mj-lt"/>
              <a:buAutoNum type="arabicPeriod"/>
            </a:pPr>
            <a:r>
              <a:rPr lang="en-US" sz="3000" b="1" dirty="0"/>
              <a:t>Management</a:t>
            </a:r>
          </a:p>
          <a:p>
            <a:pPr lvl="1">
              <a:lnSpc>
                <a:spcPct val="100000"/>
              </a:lnSpc>
              <a:spcBef>
                <a:spcPts val="0"/>
              </a:spcBef>
            </a:pPr>
            <a:r>
              <a:rPr lang="en-US" sz="2600" dirty="0"/>
              <a:t>Individuals who oversee operations of teams</a:t>
            </a:r>
          </a:p>
          <a:p>
            <a:pPr marL="514350" indent="-514350">
              <a:lnSpc>
                <a:spcPct val="100000"/>
              </a:lnSpc>
              <a:spcBef>
                <a:spcPts val="0"/>
              </a:spcBef>
              <a:buFont typeface="+mj-lt"/>
              <a:buAutoNum type="arabicPeriod"/>
            </a:pPr>
            <a:r>
              <a:rPr lang="en-US" sz="3000" b="1" dirty="0"/>
              <a:t>Board of Directors</a:t>
            </a:r>
          </a:p>
          <a:p>
            <a:pPr lvl="1">
              <a:lnSpc>
                <a:spcPct val="100000"/>
              </a:lnSpc>
              <a:spcBef>
                <a:spcPts val="0"/>
              </a:spcBef>
            </a:pPr>
            <a:r>
              <a:rPr lang="en-US" sz="2600" dirty="0"/>
              <a:t>Governing body of an organization</a:t>
            </a:r>
          </a:p>
          <a:p>
            <a:pPr marL="514350" indent="-514350">
              <a:lnSpc>
                <a:spcPct val="100000"/>
              </a:lnSpc>
              <a:spcBef>
                <a:spcPts val="0"/>
              </a:spcBef>
              <a:buFont typeface="+mj-lt"/>
              <a:buAutoNum type="arabicPeriod"/>
            </a:pPr>
            <a:r>
              <a:rPr lang="en-US" sz="3000" b="1" dirty="0"/>
              <a:t>Community</a:t>
            </a:r>
          </a:p>
          <a:p>
            <a:pPr lvl="1">
              <a:lnSpc>
                <a:spcPct val="100000"/>
              </a:lnSpc>
              <a:spcBef>
                <a:spcPts val="0"/>
              </a:spcBef>
            </a:pPr>
            <a:r>
              <a:rPr lang="en-US" sz="2600" dirty="0"/>
              <a:t>Populations served by the organization</a:t>
            </a:r>
          </a:p>
          <a:p>
            <a:pPr marL="514350" indent="-514350">
              <a:lnSpc>
                <a:spcPct val="100000"/>
              </a:lnSpc>
              <a:spcBef>
                <a:spcPts val="0"/>
              </a:spcBef>
              <a:buFont typeface="+mj-lt"/>
              <a:buAutoNum type="arabicPeriod"/>
            </a:pPr>
            <a:r>
              <a:rPr lang="en-US" sz="3000" b="1" dirty="0"/>
              <a:t>Learning Environment</a:t>
            </a:r>
          </a:p>
          <a:p>
            <a:pPr lvl="1">
              <a:lnSpc>
                <a:spcPct val="100000"/>
              </a:lnSpc>
              <a:spcBef>
                <a:spcPts val="0"/>
              </a:spcBef>
            </a:pPr>
            <a:r>
              <a:rPr lang="en-US" sz="2600" dirty="0"/>
              <a:t>Investment in staff capacity </a:t>
            </a:r>
          </a:p>
          <a:p>
            <a:pPr marL="514350" indent="-514350">
              <a:lnSpc>
                <a:spcPct val="100000"/>
              </a:lnSpc>
              <a:spcBef>
                <a:spcPts val="0"/>
              </a:spcBef>
              <a:buFont typeface="+mj-lt"/>
              <a:buAutoNum type="arabicPeriod"/>
            </a:pPr>
            <a:r>
              <a:rPr lang="en-US" sz="3000" b="1" dirty="0"/>
              <a:t>Data</a:t>
            </a:r>
          </a:p>
          <a:p>
            <a:pPr lvl="1">
              <a:lnSpc>
                <a:spcPct val="100000"/>
              </a:lnSpc>
              <a:spcBef>
                <a:spcPts val="0"/>
              </a:spcBef>
            </a:pPr>
            <a:r>
              <a:rPr lang="en-US" sz="2600" dirty="0"/>
              <a:t>Metrics to drive improvements and focus </a:t>
            </a:r>
            <a:endParaRPr lang="en-US" sz="2600" b="1" dirty="0"/>
          </a:p>
          <a:p>
            <a:pPr marL="514350" indent="-514350">
              <a:lnSpc>
                <a:spcPct val="100000"/>
              </a:lnSpc>
              <a:spcBef>
                <a:spcPts val="0"/>
              </a:spcBef>
              <a:buFont typeface="+mj-lt"/>
              <a:buAutoNum type="arabicPeriod"/>
            </a:pPr>
            <a:r>
              <a:rPr lang="en-US" sz="3000" b="1" dirty="0"/>
              <a:t>Organizational Culture </a:t>
            </a:r>
            <a:endParaRPr lang="en-US" sz="3000" b="1" dirty="0" smtClean="0"/>
          </a:p>
          <a:p>
            <a:pPr lvl="1">
              <a:lnSpc>
                <a:spcPct val="100000"/>
              </a:lnSpc>
              <a:spcBef>
                <a:spcPts val="0"/>
              </a:spcBef>
            </a:pPr>
            <a:r>
              <a:rPr lang="en-US" sz="2600" dirty="0" smtClean="0"/>
              <a:t>Shared values, assumptions, and beliefs </a:t>
            </a:r>
            <a:endParaRPr lang="en-US" sz="2600" dirty="0"/>
          </a:p>
          <a:p>
            <a:endParaRPr lang="en-US" dirty="0"/>
          </a:p>
        </p:txBody>
      </p:sp>
      <p:sp>
        <p:nvSpPr>
          <p:cNvPr id="71"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2</a:t>
            </a:r>
            <a:r>
              <a:rPr lang="en-US" dirty="0">
                <a:solidFill>
                  <a:srgbClr val="90C226"/>
                </a:solidFill>
              </a:rPr>
              <a:t>1</a:t>
            </a:r>
          </a:p>
        </p:txBody>
      </p:sp>
    </p:spTree>
    <p:extLst>
      <p:ext uri="{BB962C8B-B14F-4D97-AF65-F5344CB8AC3E}">
        <p14:creationId xmlns:p14="http://schemas.microsoft.com/office/powerpoint/2010/main" val="4241880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41613"/>
            <a:ext cx="12192000" cy="959366"/>
          </a:xfrm>
          <a:prstGeom prst="rect">
            <a:avLst/>
          </a:prstGeom>
        </p:spPr>
      </p:pic>
      <p:sp>
        <p:nvSpPr>
          <p:cNvPr id="8" name="TextBox 7"/>
          <p:cNvSpPr txBox="1"/>
          <p:nvPr/>
        </p:nvSpPr>
        <p:spPr>
          <a:xfrm>
            <a:off x="162550" y="2585316"/>
            <a:ext cx="11866899" cy="1015663"/>
          </a:xfrm>
          <a:prstGeom prst="rect">
            <a:avLst/>
          </a:prstGeom>
          <a:noFill/>
        </p:spPr>
        <p:txBody>
          <a:bodyPr wrap="square" rtlCol="0">
            <a:spAutoFit/>
          </a:bodyPr>
          <a:lstStyle/>
          <a:p>
            <a:pPr algn="ctr"/>
            <a:r>
              <a:rPr lang="en-US" sz="6000" b="1" dirty="0" smtClean="0">
                <a:solidFill>
                  <a:schemeClr val="bg1"/>
                </a:solidFill>
                <a:ea typeface="Open Sans SemiBold" panose="020B0706030804020204" pitchFamily="34" charset="0"/>
                <a:cs typeface="Open Sans SemiBold" panose="020B0706030804020204" pitchFamily="34" charset="0"/>
              </a:rPr>
              <a:t>ST. JOSEPH CENTER</a:t>
            </a:r>
            <a:endParaRPr lang="en-US" sz="6000" b="1" dirty="0">
              <a:solidFill>
                <a:schemeClr val="bg1"/>
              </a:solidFill>
              <a:ea typeface="Open Sans SemiBold" panose="020B0706030804020204" pitchFamily="34" charset="0"/>
              <a:cs typeface="Open Sans SemiBold" panose="020B0706030804020204" pitchFamily="34" charset="0"/>
            </a:endParaRPr>
          </a:p>
        </p:txBody>
      </p:sp>
      <p:sp>
        <p:nvSpPr>
          <p:cNvPr id="2" name="Slide Number Placeholder 1"/>
          <p:cNvSpPr>
            <a:spLocks noGrp="1"/>
          </p:cNvSpPr>
          <p:nvPr>
            <p:ph type="sldNum" sz="quarter" idx="12"/>
          </p:nvPr>
        </p:nvSpPr>
        <p:spPr>
          <a:xfrm>
            <a:off x="11835442" y="6492875"/>
            <a:ext cx="356558" cy="365125"/>
          </a:xfrm>
        </p:spPr>
        <p:txBody>
          <a:bodyPr/>
          <a:lstStyle/>
          <a:p>
            <a:fld id="{D57F1E4F-1CFF-5643-939E-217C01CDF565}" type="slidenum">
              <a:rPr lang="en-US" smtClean="0">
                <a:solidFill>
                  <a:srgbClr val="90C226"/>
                </a:solidFill>
              </a:rPr>
              <a:pPr/>
              <a:t>2</a:t>
            </a:fld>
            <a:endParaRPr lang="en-US" dirty="0">
              <a:solidFill>
                <a:srgbClr val="90C226"/>
              </a:solidFill>
            </a:endParaRPr>
          </a:p>
        </p:txBody>
      </p:sp>
    </p:spTree>
    <p:extLst>
      <p:ext uri="{BB962C8B-B14F-4D97-AF65-F5344CB8AC3E}">
        <p14:creationId xmlns:p14="http://schemas.microsoft.com/office/powerpoint/2010/main" val="387980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1E223-B792-8F49-A770-CEE8AD241BD0}"/>
              </a:ext>
            </a:extLst>
          </p:cNvPr>
          <p:cNvSpPr>
            <a:spLocks noGrp="1"/>
          </p:cNvSpPr>
          <p:nvPr>
            <p:ph type="title"/>
          </p:nvPr>
        </p:nvSpPr>
        <p:spPr>
          <a:xfrm>
            <a:off x="119921" y="1138252"/>
            <a:ext cx="11952157" cy="721171"/>
          </a:xfrm>
        </p:spPr>
        <p:txBody>
          <a:bodyPr>
            <a:noAutofit/>
          </a:bodyPr>
          <a:lstStyle/>
          <a:p>
            <a:pPr algn="ctr"/>
            <a:r>
              <a:rPr lang="en-US" sz="5000" b="1" dirty="0" smtClean="0">
                <a:latin typeface="+mn-lt"/>
              </a:rPr>
              <a:t>Building a Race Equity Culture: </a:t>
            </a:r>
            <a:br>
              <a:rPr lang="en-US" sz="5000" b="1" dirty="0" smtClean="0">
                <a:latin typeface="+mn-lt"/>
              </a:rPr>
            </a:br>
            <a:r>
              <a:rPr lang="en-US" sz="5000" b="1" dirty="0" smtClean="0">
                <a:latin typeface="+mn-lt"/>
              </a:rPr>
              <a:t>Envisioning A Race Equity Culture </a:t>
            </a:r>
            <a:endParaRPr lang="en-US" sz="5000" b="1" dirty="0">
              <a:latin typeface="+mn-lt"/>
            </a:endParaRPr>
          </a:p>
        </p:txBody>
      </p:sp>
      <p:sp>
        <p:nvSpPr>
          <p:cNvPr id="6" name="TextBox 5">
            <a:extLst>
              <a:ext uri="{FF2B5EF4-FFF2-40B4-BE49-F238E27FC236}">
                <a16:creationId xmlns:a16="http://schemas.microsoft.com/office/drawing/2014/main" id="{7E2BB5B3-0EED-EE45-9462-B4B2DF84E9D6}"/>
              </a:ext>
            </a:extLst>
          </p:cNvPr>
          <p:cNvSpPr txBox="1"/>
          <p:nvPr/>
        </p:nvSpPr>
        <p:spPr>
          <a:xfrm>
            <a:off x="8474394" y="6495655"/>
            <a:ext cx="3361048" cy="369332"/>
          </a:xfrm>
          <a:prstGeom prst="rect">
            <a:avLst/>
          </a:prstGeom>
          <a:noFill/>
        </p:spPr>
        <p:txBody>
          <a:bodyPr wrap="none" rtlCol="0">
            <a:spAutoFit/>
          </a:bodyPr>
          <a:lstStyle/>
          <a:p>
            <a:r>
              <a:rPr lang="en-US" dirty="0"/>
              <a:t>Source: </a:t>
            </a:r>
            <a:r>
              <a:rPr lang="en-US" dirty="0" smtClean="0"/>
              <a:t>Equity in the Center, </a:t>
            </a:r>
            <a:r>
              <a:rPr lang="en-US" dirty="0"/>
              <a:t>2018</a:t>
            </a:r>
          </a:p>
        </p:txBody>
      </p:sp>
      <p:graphicFrame>
        <p:nvGraphicFramePr>
          <p:cNvPr id="68" name="Table 67">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1886351849"/>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a:t>
                      </a:r>
                      <a:r>
                        <a:rPr lang="en-US" sz="2000" b="1" baseline="0" dirty="0" smtClean="0">
                          <a:solidFill>
                            <a:schemeClr val="bg1"/>
                          </a:solidFill>
                          <a:latin typeface="+mj-lt"/>
                        </a:rPr>
                        <a:t> HOW? </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a:t>
                      </a:r>
                    </a:p>
                    <a:p>
                      <a:pPr algn="ctr"/>
                      <a:r>
                        <a:rPr lang="en-US" sz="2000" b="1" baseline="0" dirty="0" smtClean="0">
                          <a:solidFill>
                            <a:schemeClr val="tx1"/>
                          </a:solidFill>
                          <a:latin typeface="+mj-lt"/>
                        </a:rPr>
                        <a:t>EQUITY </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70" name="Content Placeholder 2"/>
          <p:cNvSpPr>
            <a:spLocks noGrp="1"/>
          </p:cNvSpPr>
          <p:nvPr>
            <p:ph idx="1"/>
          </p:nvPr>
        </p:nvSpPr>
        <p:spPr>
          <a:xfrm>
            <a:off x="592839" y="2296635"/>
            <a:ext cx="9968481" cy="4590577"/>
          </a:xfrm>
        </p:spPr>
        <p:txBody>
          <a:bodyPr>
            <a:normAutofit/>
          </a:bodyPr>
          <a:lstStyle/>
          <a:p>
            <a:pPr lvl="0"/>
            <a:endParaRPr lang="en-US" dirty="0"/>
          </a:p>
          <a:p>
            <a:r>
              <a:rPr lang="en-US" dirty="0"/>
              <a:t>Leadership ranks hold a critical mass of people of </a:t>
            </a:r>
            <a:r>
              <a:rPr lang="en-US" dirty="0" smtClean="0"/>
              <a:t>diverse backgrounds</a:t>
            </a:r>
          </a:p>
          <a:p>
            <a:pPr lvl="0"/>
            <a:r>
              <a:rPr lang="en-US" dirty="0" smtClean="0"/>
              <a:t>Evaluation </a:t>
            </a:r>
            <a:r>
              <a:rPr lang="en-US" dirty="0"/>
              <a:t>efforts incorporate the disaggregation of data</a:t>
            </a:r>
          </a:p>
          <a:p>
            <a:pPr lvl="0"/>
            <a:r>
              <a:rPr lang="en-US" dirty="0"/>
              <a:t>Expenditures reflect organizational values and a commitment to race equity</a:t>
            </a:r>
          </a:p>
          <a:p>
            <a:pPr lvl="0"/>
            <a:r>
              <a:rPr lang="en-US" dirty="0"/>
              <a:t>Continuous improvement in race equity work is prioritized</a:t>
            </a:r>
          </a:p>
          <a:p>
            <a:endParaRPr lang="en-US" dirty="0"/>
          </a:p>
        </p:txBody>
      </p:sp>
      <p:sp>
        <p:nvSpPr>
          <p:cNvPr id="71"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2</a:t>
            </a:r>
            <a:r>
              <a:rPr lang="en-US" dirty="0">
                <a:solidFill>
                  <a:srgbClr val="90C226"/>
                </a:solidFill>
              </a:rPr>
              <a:t>2</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524" y="5235493"/>
            <a:ext cx="1200360" cy="1253175"/>
          </a:xfrm>
          <a:prstGeom prst="rect">
            <a:avLst/>
          </a:prstGeom>
        </p:spPr>
      </p:pic>
    </p:spTree>
    <p:extLst>
      <p:ext uri="{BB962C8B-B14F-4D97-AF65-F5344CB8AC3E}">
        <p14:creationId xmlns:p14="http://schemas.microsoft.com/office/powerpoint/2010/main" val="2874584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23</a:t>
            </a:r>
            <a:endParaRPr lang="en-US" dirty="0">
              <a:solidFill>
                <a:srgbClr val="90C226"/>
              </a:solidFill>
            </a:endParaRPr>
          </a:p>
        </p:txBody>
      </p:sp>
      <p:sp>
        <p:nvSpPr>
          <p:cNvPr id="13" name="Title 1">
            <a:extLst>
              <a:ext uri="{FF2B5EF4-FFF2-40B4-BE49-F238E27FC236}">
                <a16:creationId xmlns:a16="http://schemas.microsoft.com/office/drawing/2014/main" id="{AA81E223-B792-8F49-A770-CEE8AD241BD0}"/>
              </a:ext>
            </a:extLst>
          </p:cNvPr>
          <p:cNvSpPr>
            <a:spLocks noGrp="1"/>
          </p:cNvSpPr>
          <p:nvPr>
            <p:ph type="title"/>
          </p:nvPr>
        </p:nvSpPr>
        <p:spPr>
          <a:xfrm>
            <a:off x="119921" y="1004340"/>
            <a:ext cx="11952157" cy="721171"/>
          </a:xfrm>
        </p:spPr>
        <p:txBody>
          <a:bodyPr>
            <a:noAutofit/>
          </a:bodyPr>
          <a:lstStyle/>
          <a:p>
            <a:pPr algn="ctr"/>
            <a:r>
              <a:rPr lang="en-US" sz="5000" b="1" dirty="0" smtClean="0">
                <a:solidFill>
                  <a:prstClr val="black"/>
                </a:solidFill>
                <a:latin typeface="Calibri" panose="020F0502020204030204"/>
              </a:rPr>
              <a:t/>
            </a:r>
            <a:br>
              <a:rPr lang="en-US" sz="5000" b="1" dirty="0" smtClean="0">
                <a:solidFill>
                  <a:prstClr val="black"/>
                </a:solidFill>
                <a:latin typeface="Calibri" panose="020F0502020204030204"/>
              </a:rPr>
            </a:br>
            <a:r>
              <a:rPr lang="en-US" sz="5000" b="1" dirty="0" smtClean="0">
                <a:solidFill>
                  <a:prstClr val="black"/>
                </a:solidFill>
                <a:latin typeface="Calibri" panose="020F0502020204030204"/>
              </a:rPr>
              <a:t>Benefits </a:t>
            </a:r>
            <a:r>
              <a:rPr lang="en-US" sz="5000" b="1" dirty="0">
                <a:solidFill>
                  <a:prstClr val="black"/>
                </a:solidFill>
                <a:latin typeface="Calibri" panose="020F0502020204030204"/>
              </a:rPr>
              <a:t>of A Diverse Workplace:</a:t>
            </a:r>
            <a:r>
              <a:rPr lang="en-US" sz="5000" dirty="0">
                <a:solidFill>
                  <a:prstClr val="black"/>
                </a:solidFill>
                <a:latin typeface="Calibri" panose="020F0502020204030204"/>
              </a:rPr>
              <a:t/>
            </a:r>
            <a:br>
              <a:rPr lang="en-US" sz="5000" dirty="0">
                <a:solidFill>
                  <a:prstClr val="black"/>
                </a:solidFill>
                <a:latin typeface="Calibri" panose="020F0502020204030204"/>
              </a:rPr>
            </a:br>
            <a:endParaRPr lang="en-US" sz="5000" b="1" dirty="0">
              <a:latin typeface="+mn-lt"/>
            </a:endParaRPr>
          </a:p>
        </p:txBody>
      </p:sp>
      <p:graphicFrame>
        <p:nvGraphicFramePr>
          <p:cNvPr id="9" name="Table 8">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3625249307"/>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DEFINING:HOW?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CREATING</a:t>
                      </a:r>
                      <a:r>
                        <a:rPr lang="en-US" sz="2000" b="1" baseline="0" dirty="0" smtClean="0">
                          <a:solidFill>
                            <a:schemeClr val="tx1"/>
                          </a:solidFill>
                          <a:latin typeface="+mj-lt"/>
                        </a:rPr>
                        <a:t> RACIAL</a:t>
                      </a:r>
                    </a:p>
                    <a:p>
                      <a:pPr algn="ctr"/>
                      <a:r>
                        <a:rPr lang="en-US" sz="2000" b="1" baseline="0" dirty="0" smtClean="0">
                          <a:solidFill>
                            <a:schemeClr val="tx1"/>
                          </a:solidFill>
                          <a:latin typeface="+mj-lt"/>
                        </a:rPr>
                        <a:t>EQUITY</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524" y="5235493"/>
            <a:ext cx="1200360" cy="1253175"/>
          </a:xfrm>
          <a:prstGeom prst="rect">
            <a:avLst/>
          </a:prstGeom>
        </p:spPr>
      </p:pic>
      <p:sp>
        <p:nvSpPr>
          <p:cNvPr id="3" name="Content Placeholder 2"/>
          <p:cNvSpPr>
            <a:spLocks noGrp="1"/>
          </p:cNvSpPr>
          <p:nvPr>
            <p:ph idx="1"/>
          </p:nvPr>
        </p:nvSpPr>
        <p:spPr/>
        <p:txBody>
          <a:bodyPr>
            <a:normAutofit/>
          </a:bodyPr>
          <a:lstStyle/>
          <a:p>
            <a:r>
              <a:rPr lang="en-US" dirty="0"/>
              <a:t>Increase in Cultural Empathy and Community/Client </a:t>
            </a:r>
            <a:r>
              <a:rPr lang="en-US" dirty="0" smtClean="0"/>
              <a:t>Engagement</a:t>
            </a:r>
          </a:p>
          <a:p>
            <a:pPr lvl="0"/>
            <a:r>
              <a:rPr lang="en-US" dirty="0" smtClean="0"/>
              <a:t>Staff</a:t>
            </a:r>
            <a:r>
              <a:rPr lang="en-US" dirty="0"/>
              <a:t>, stakeholders, and leaders are skilled at talking about race, racism, and their implications</a:t>
            </a:r>
          </a:p>
          <a:p>
            <a:pPr lvl="0"/>
            <a:r>
              <a:rPr lang="en-US" dirty="0"/>
              <a:t>Programs are culturally responsive and explicit about race, racism, and race equity</a:t>
            </a:r>
          </a:p>
          <a:p>
            <a:pPr lvl="0"/>
            <a:r>
              <a:rPr lang="en-US" dirty="0"/>
              <a:t>Communities are treated as stakeholders, leaders, and assets to the work</a:t>
            </a:r>
          </a:p>
          <a:p>
            <a:endParaRPr lang="en-US" dirty="0"/>
          </a:p>
        </p:txBody>
      </p:sp>
    </p:spTree>
    <p:extLst>
      <p:ext uri="{BB962C8B-B14F-4D97-AF65-F5344CB8AC3E}">
        <p14:creationId xmlns:p14="http://schemas.microsoft.com/office/powerpoint/2010/main" val="257575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4C61A7F-D2C7-F24E-99F5-019632A55DBC}"/>
              </a:ext>
            </a:extLst>
          </p:cNvPr>
          <p:cNvSpPr txBox="1">
            <a:spLocks noGrp="1"/>
          </p:cNvSpPr>
          <p:nvPr>
            <p:ph idx="1"/>
          </p:nvPr>
        </p:nvSpPr>
        <p:spPr>
          <a:xfrm>
            <a:off x="6794695" y="5176911"/>
            <a:ext cx="5072204" cy="1106970"/>
          </a:xfrm>
          <a:prstGeom prst="rect">
            <a:avLst/>
          </a:prstGeom>
          <a:noFill/>
        </p:spPr>
        <p:txBody>
          <a:bodyPr wrap="square" rtlCol="0">
            <a:spAutoFit/>
          </a:bodyPr>
          <a:lstStyle/>
          <a:p>
            <a:pPr marL="0" indent="0">
              <a:buNone/>
            </a:pPr>
            <a:r>
              <a:rPr lang="en-US" sz="3200" dirty="0" smtClean="0"/>
              <a:t>LaCheryl Porter, J.D. </a:t>
            </a:r>
            <a:endParaRPr lang="en-US" sz="3200" dirty="0"/>
          </a:p>
          <a:p>
            <a:pPr marL="0" indent="0">
              <a:buNone/>
            </a:pPr>
            <a:r>
              <a:rPr lang="en-US" sz="3200" dirty="0" smtClean="0"/>
              <a:t>lporter@stjosephctr.org</a:t>
            </a:r>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83" y="2581896"/>
            <a:ext cx="12192000" cy="959366"/>
          </a:xfrm>
          <a:prstGeom prst="rect">
            <a:avLst/>
          </a:prstGeom>
        </p:spPr>
      </p:pic>
      <p:sp>
        <p:nvSpPr>
          <p:cNvPr id="8" name="TextBox 7"/>
          <p:cNvSpPr txBox="1"/>
          <p:nvPr/>
        </p:nvSpPr>
        <p:spPr>
          <a:xfrm>
            <a:off x="162550" y="2461415"/>
            <a:ext cx="11866899" cy="1200329"/>
          </a:xfrm>
          <a:prstGeom prst="rect">
            <a:avLst/>
          </a:prstGeom>
          <a:noFill/>
        </p:spPr>
        <p:txBody>
          <a:bodyPr wrap="square" rtlCol="0">
            <a:spAutoFit/>
          </a:bodyPr>
          <a:lstStyle/>
          <a:p>
            <a:pPr algn="ctr"/>
            <a:r>
              <a:rPr lang="en-US" sz="7200" b="1" dirty="0" smtClean="0">
                <a:solidFill>
                  <a:schemeClr val="bg1"/>
                </a:solidFill>
                <a:ea typeface="Open Sans SemiBold" panose="020B0706030804020204" pitchFamily="34" charset="0"/>
                <a:cs typeface="Arial" panose="020B0604020202020204" pitchFamily="34" charset="0"/>
              </a:rPr>
              <a:t>Thank You </a:t>
            </a:r>
            <a:endParaRPr lang="en-US" sz="7200" b="1" dirty="0">
              <a:solidFill>
                <a:schemeClr val="bg1"/>
              </a:solidFill>
              <a:ea typeface="Open Sans SemiBold" panose="020B0706030804020204" pitchFamily="34" charset="0"/>
              <a:cs typeface="Arial" panose="020B0604020202020204" pitchFamily="34" charset="0"/>
            </a:endParaRPr>
          </a:p>
        </p:txBody>
      </p:sp>
      <p:sp>
        <p:nvSpPr>
          <p:cNvPr id="7"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2</a:t>
            </a:r>
            <a:r>
              <a:rPr lang="en-US" dirty="0">
                <a:solidFill>
                  <a:srgbClr val="90C226"/>
                </a:solidFill>
              </a:rPr>
              <a:t>5</a:t>
            </a:r>
          </a:p>
        </p:txBody>
      </p:sp>
    </p:spTree>
    <p:extLst>
      <p:ext uri="{BB962C8B-B14F-4D97-AF65-F5344CB8AC3E}">
        <p14:creationId xmlns:p14="http://schemas.microsoft.com/office/powerpoint/2010/main" val="67007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0562" y="951620"/>
            <a:ext cx="10810875" cy="1120820"/>
          </a:xfrm>
          <a:prstGeom prst="rect">
            <a:avLst/>
          </a:prstGeom>
        </p:spPr>
        <p:txBody>
          <a:bodyPr vert="horz" wrap="square" lIns="0" tIns="12700" rIns="0" bIns="0" rtlCol="0">
            <a:spAutoFit/>
          </a:bodyPr>
          <a:lstStyle/>
          <a:p>
            <a:pPr marL="381000" marR="5080" indent="-368935" algn="ctr">
              <a:spcBef>
                <a:spcPts val="100"/>
              </a:spcBef>
            </a:pPr>
            <a:r>
              <a:rPr sz="2400" b="1" dirty="0" smtClean="0">
                <a:cs typeface="Georgia"/>
              </a:rPr>
              <a:t>St</a:t>
            </a:r>
            <a:r>
              <a:rPr sz="2400" b="1" dirty="0">
                <a:cs typeface="Georgia"/>
              </a:rPr>
              <a:t>. </a:t>
            </a:r>
            <a:r>
              <a:rPr sz="2400" b="1" spc="-5" dirty="0">
                <a:cs typeface="Georgia"/>
              </a:rPr>
              <a:t>Joseph Center’s </a:t>
            </a:r>
            <a:r>
              <a:rPr sz="2400" b="1" dirty="0">
                <a:cs typeface="Georgia"/>
              </a:rPr>
              <a:t>mission is </a:t>
            </a:r>
            <a:r>
              <a:rPr sz="2400" b="1" spc="-10" dirty="0">
                <a:cs typeface="Georgia"/>
              </a:rPr>
              <a:t>to </a:t>
            </a:r>
            <a:r>
              <a:rPr sz="2400" b="1" spc="-5" dirty="0">
                <a:cs typeface="Georgia"/>
              </a:rPr>
              <a:t>provide working poor families, </a:t>
            </a:r>
            <a:r>
              <a:rPr sz="2400" b="1" dirty="0">
                <a:cs typeface="Georgia"/>
              </a:rPr>
              <a:t>as  </a:t>
            </a:r>
            <a:r>
              <a:rPr sz="2400" b="1" spc="-5" dirty="0">
                <a:cs typeface="Georgia"/>
              </a:rPr>
              <a:t>well </a:t>
            </a:r>
            <a:r>
              <a:rPr sz="2400" b="1" dirty="0" smtClean="0">
                <a:cs typeface="Georgia"/>
              </a:rPr>
              <a:t>as</a:t>
            </a:r>
            <a:r>
              <a:rPr lang="en-US" sz="2400" b="1" dirty="0" smtClean="0">
                <a:cs typeface="Georgia"/>
              </a:rPr>
              <a:t> </a:t>
            </a:r>
            <a:r>
              <a:rPr sz="2400" b="1" spc="-5" dirty="0" smtClean="0">
                <a:cs typeface="Georgia"/>
              </a:rPr>
              <a:t>homeless</a:t>
            </a:r>
            <a:r>
              <a:rPr sz="2400" b="1" spc="-5" dirty="0">
                <a:cs typeface="Georgia"/>
              </a:rPr>
              <a:t>, men, women </a:t>
            </a:r>
            <a:r>
              <a:rPr sz="2400" b="1" dirty="0">
                <a:cs typeface="Georgia"/>
              </a:rPr>
              <a:t>and </a:t>
            </a:r>
            <a:r>
              <a:rPr sz="2400" b="1" spc="-5" dirty="0">
                <a:cs typeface="Georgia"/>
              </a:rPr>
              <a:t>children </a:t>
            </a:r>
            <a:r>
              <a:rPr sz="2400" b="1" dirty="0">
                <a:cs typeface="Georgia"/>
              </a:rPr>
              <a:t>of all </a:t>
            </a:r>
            <a:r>
              <a:rPr sz="2400" b="1" spc="-5" dirty="0">
                <a:cs typeface="Georgia"/>
              </a:rPr>
              <a:t>ages, with the  </a:t>
            </a:r>
            <a:r>
              <a:rPr sz="2400" b="1" dirty="0">
                <a:cs typeface="Georgia"/>
              </a:rPr>
              <a:t>inner </a:t>
            </a:r>
            <a:r>
              <a:rPr sz="2400" b="1" spc="-10" dirty="0">
                <a:cs typeface="Georgia"/>
              </a:rPr>
              <a:t>resources </a:t>
            </a:r>
            <a:r>
              <a:rPr sz="2400" b="1" dirty="0">
                <a:cs typeface="Georgia"/>
              </a:rPr>
              <a:t>and </a:t>
            </a:r>
            <a:r>
              <a:rPr sz="2400" b="1" spc="-5" dirty="0">
                <a:cs typeface="Georgia"/>
              </a:rPr>
              <a:t>tools </a:t>
            </a:r>
            <a:r>
              <a:rPr sz="2400" b="1" spc="-10" dirty="0">
                <a:cs typeface="Georgia"/>
              </a:rPr>
              <a:t>to </a:t>
            </a:r>
            <a:r>
              <a:rPr sz="2400" b="1" spc="-5" dirty="0">
                <a:cs typeface="Georgia"/>
              </a:rPr>
              <a:t>become productive, </a:t>
            </a:r>
            <a:r>
              <a:rPr sz="2400" b="1" dirty="0">
                <a:cs typeface="Georgia"/>
              </a:rPr>
              <a:t>stable and</a:t>
            </a:r>
            <a:r>
              <a:rPr sz="2400" b="1" spc="10" dirty="0">
                <a:cs typeface="Georgia"/>
              </a:rPr>
              <a:t> </a:t>
            </a:r>
            <a:r>
              <a:rPr sz="2400" b="1" dirty="0" smtClean="0">
                <a:cs typeface="Georgia"/>
              </a:rPr>
              <a:t>self-</a:t>
            </a:r>
            <a:r>
              <a:rPr sz="2400" b="1" spc="-5" dirty="0" smtClean="0">
                <a:cs typeface="Georgia"/>
              </a:rPr>
              <a:t>supporting </a:t>
            </a:r>
            <a:r>
              <a:rPr sz="2400" b="1" spc="-5" dirty="0">
                <a:cs typeface="Georgia"/>
              </a:rPr>
              <a:t>members </a:t>
            </a:r>
            <a:r>
              <a:rPr sz="2400" b="1" dirty="0">
                <a:cs typeface="Georgia"/>
              </a:rPr>
              <a:t>of </a:t>
            </a:r>
            <a:r>
              <a:rPr sz="2400" b="1" spc="-5" dirty="0">
                <a:cs typeface="Georgia"/>
              </a:rPr>
              <a:t>the</a:t>
            </a:r>
            <a:r>
              <a:rPr sz="2400" b="1" dirty="0">
                <a:cs typeface="Georgia"/>
              </a:rPr>
              <a:t> </a:t>
            </a:r>
            <a:r>
              <a:rPr sz="2400" b="1" spc="-5" dirty="0">
                <a:cs typeface="Georgia"/>
              </a:rPr>
              <a:t>community.</a:t>
            </a:r>
            <a:endParaRPr sz="2400" dirty="0">
              <a:cs typeface="Georgia"/>
            </a:endParaRPr>
          </a:p>
        </p:txBody>
      </p:sp>
      <p:sp>
        <p:nvSpPr>
          <p:cNvPr id="5" name="object 5"/>
          <p:cNvSpPr txBox="1"/>
          <p:nvPr/>
        </p:nvSpPr>
        <p:spPr>
          <a:xfrm>
            <a:off x="7065801" y="2988709"/>
            <a:ext cx="4435636" cy="2383345"/>
          </a:xfrm>
          <a:prstGeom prst="rect">
            <a:avLst/>
          </a:prstGeom>
        </p:spPr>
        <p:txBody>
          <a:bodyPr vert="horz" wrap="square" lIns="0" tIns="13335" rIns="0" bIns="0" rtlCol="0">
            <a:spAutoFit/>
          </a:bodyPr>
          <a:lstStyle/>
          <a:p>
            <a:pPr marL="12700" marR="5080" algn="ctr">
              <a:lnSpc>
                <a:spcPct val="99600"/>
              </a:lnSpc>
              <a:spcBef>
                <a:spcPts val="105"/>
              </a:spcBef>
            </a:pPr>
            <a:r>
              <a:rPr sz="2200" spc="-5" dirty="0">
                <a:cs typeface="Georgia"/>
              </a:rPr>
              <a:t>St. Joseph </a:t>
            </a:r>
            <a:r>
              <a:rPr sz="2200" spc="-10" dirty="0">
                <a:cs typeface="Georgia"/>
              </a:rPr>
              <a:t>Center </a:t>
            </a:r>
            <a:r>
              <a:rPr sz="2200" spc="-5" dirty="0">
                <a:cs typeface="Georgia"/>
              </a:rPr>
              <a:t>(SJC) </a:t>
            </a:r>
            <a:r>
              <a:rPr sz="2200" spc="-10" dirty="0">
                <a:cs typeface="Georgia"/>
              </a:rPr>
              <a:t>was founded on  </a:t>
            </a:r>
            <a:r>
              <a:rPr sz="2200" spc="-5" dirty="0">
                <a:cs typeface="Georgia"/>
              </a:rPr>
              <a:t>July 8, 1976 </a:t>
            </a:r>
            <a:r>
              <a:rPr sz="2200" spc="-10" dirty="0">
                <a:cs typeface="Georgia"/>
              </a:rPr>
              <a:t>by </a:t>
            </a:r>
            <a:r>
              <a:rPr sz="2200" spc="-5" dirty="0">
                <a:cs typeface="Georgia"/>
              </a:rPr>
              <a:t>two Sisters of St. Joseph  of </a:t>
            </a:r>
            <a:r>
              <a:rPr sz="2200" spc="-10" dirty="0">
                <a:cs typeface="Georgia"/>
              </a:rPr>
              <a:t>Carondelet. </a:t>
            </a:r>
            <a:r>
              <a:rPr sz="2200" spc="-5" dirty="0">
                <a:cs typeface="Georgia"/>
              </a:rPr>
              <a:t>Though we are a  </a:t>
            </a:r>
            <a:r>
              <a:rPr sz="2200" spc="-10" dirty="0">
                <a:cs typeface="Georgia"/>
              </a:rPr>
              <a:t>separately </a:t>
            </a:r>
            <a:r>
              <a:rPr sz="2200" spc="-5" dirty="0">
                <a:cs typeface="Georgia"/>
              </a:rPr>
              <a:t>incorporated 501(c)(3) </a:t>
            </a:r>
            <a:r>
              <a:rPr sz="2200" dirty="0">
                <a:cs typeface="Georgia"/>
              </a:rPr>
              <a:t>non-  </a:t>
            </a:r>
            <a:r>
              <a:rPr sz="2200" spc="-5" dirty="0">
                <a:cs typeface="Georgia"/>
              </a:rPr>
              <a:t>profit </a:t>
            </a:r>
            <a:r>
              <a:rPr sz="2200" spc="-10" dirty="0">
                <a:cs typeface="Georgia"/>
              </a:rPr>
              <a:t>organization, </a:t>
            </a:r>
            <a:r>
              <a:rPr sz="2200" spc="-5" dirty="0">
                <a:cs typeface="Georgia"/>
              </a:rPr>
              <a:t>we </a:t>
            </a:r>
            <a:r>
              <a:rPr sz="2200" spc="-10" dirty="0">
                <a:cs typeface="Georgia"/>
              </a:rPr>
              <a:t>retain </a:t>
            </a:r>
            <a:r>
              <a:rPr sz="2200" spc="-5" dirty="0">
                <a:cs typeface="Georgia"/>
              </a:rPr>
              <a:t>an  affiliation with the Sisters as a  </a:t>
            </a:r>
            <a:r>
              <a:rPr sz="2200" spc="-10" dirty="0">
                <a:cs typeface="Georgia"/>
              </a:rPr>
              <a:t>“Sponsored</a:t>
            </a:r>
            <a:r>
              <a:rPr sz="2200" dirty="0">
                <a:cs typeface="Georgia"/>
              </a:rPr>
              <a:t> </a:t>
            </a:r>
            <a:r>
              <a:rPr sz="2200" spc="-10" dirty="0">
                <a:cs typeface="Georgia"/>
              </a:rPr>
              <a:t>Institution.”</a:t>
            </a:r>
            <a:endParaRPr sz="2200" dirty="0">
              <a:cs typeface="Georgia"/>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562" y="2323020"/>
            <a:ext cx="6202692" cy="3714724"/>
          </a:xfrm>
          <a:prstGeom prst="rect">
            <a:avLst/>
          </a:prstGeom>
        </p:spPr>
      </p:pic>
      <p:graphicFrame>
        <p:nvGraphicFramePr>
          <p:cNvPr id="8" name="Table 7">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1944411301"/>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tx1"/>
                          </a:solidFill>
                          <a:latin typeface="+mj-lt"/>
                        </a:rPr>
                        <a:t>SJC OVERVIEW</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latin typeface="+mj-lt"/>
                        </a:rPr>
                        <a:t>DEFINING:</a:t>
                      </a:r>
                      <a:r>
                        <a:rPr lang="en-US" sz="2000" b="1" baseline="0" dirty="0" smtClean="0">
                          <a:latin typeface="+mj-lt"/>
                        </a:rPr>
                        <a:t> HOW?</a:t>
                      </a:r>
                      <a:endParaRPr lang="en-US" sz="2000" b="1" dirty="0">
                        <a:latin typeface="+mj-lt"/>
                      </a:endParaRPr>
                    </a:p>
                  </a:txBody>
                  <a:tcPr anchor="ctr">
                    <a:solidFill>
                      <a:srgbClr val="244224"/>
                    </a:solidFill>
                  </a:tcPr>
                </a:tc>
                <a:tc>
                  <a:txBody>
                    <a:bodyPr/>
                    <a:lstStyle/>
                    <a:p>
                      <a:pPr algn="ctr"/>
                      <a:r>
                        <a:rPr lang="en-US" sz="2000" b="1" dirty="0" smtClean="0">
                          <a:latin typeface="+mj-lt"/>
                        </a:rPr>
                        <a:t>CREATING</a:t>
                      </a:r>
                      <a:r>
                        <a:rPr lang="en-US" sz="2000" b="1" baseline="0" dirty="0" smtClean="0">
                          <a:latin typeface="+mj-lt"/>
                        </a:rPr>
                        <a:t> RACIAL</a:t>
                      </a:r>
                    </a:p>
                    <a:p>
                      <a:pPr algn="ctr"/>
                      <a:r>
                        <a:rPr lang="en-US" sz="2000" b="1" baseline="0" dirty="0" smtClean="0">
                          <a:latin typeface="+mj-lt"/>
                        </a:rPr>
                        <a:t>EQUITY</a:t>
                      </a:r>
                      <a:endParaRPr lang="en-US" sz="2000" b="1" dirty="0">
                        <a:latin typeface="+mj-lt"/>
                      </a:endParaRPr>
                    </a:p>
                  </a:txBody>
                  <a:tcPr anchor="ctr">
                    <a:solidFill>
                      <a:srgbClr val="244224"/>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9"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3</a:t>
            </a:r>
            <a:endParaRPr lang="en-US" dirty="0">
              <a:solidFill>
                <a:srgbClr val="90C226"/>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1077" y="5422262"/>
            <a:ext cx="1200360" cy="1253175"/>
          </a:xfrm>
          <a:prstGeom prst="rect">
            <a:avLst/>
          </a:prstGeom>
        </p:spPr>
      </p:pic>
    </p:spTree>
    <p:extLst>
      <p:ext uri="{BB962C8B-B14F-4D97-AF65-F5344CB8AC3E}">
        <p14:creationId xmlns:p14="http://schemas.microsoft.com/office/powerpoint/2010/main" val="386393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t="20225" r="15949" b="12360"/>
          <a:stretch/>
        </p:blipFill>
        <p:spPr>
          <a:xfrm>
            <a:off x="7807661" y="855410"/>
            <a:ext cx="2137569" cy="1157505"/>
          </a:xfrm>
          <a:prstGeom prst="rect">
            <a:avLst/>
          </a:prstGeom>
          <a:ln>
            <a:no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l="-2277" t="16990" r="19101" b="52534"/>
          <a:stretch/>
        </p:blipFill>
        <p:spPr>
          <a:xfrm>
            <a:off x="5628285" y="854653"/>
            <a:ext cx="2115341" cy="1162556"/>
          </a:xfrm>
          <a:prstGeom prst="rect">
            <a:avLst/>
          </a:prstGeom>
          <a:ln>
            <a:noFill/>
          </a:ln>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a:ext>
            </a:extLst>
          </a:blip>
          <a:srcRect t="5588" b="25842"/>
          <a:stretch/>
        </p:blipFill>
        <p:spPr>
          <a:xfrm>
            <a:off x="10021990" y="854728"/>
            <a:ext cx="2108168" cy="1156460"/>
          </a:xfrm>
          <a:prstGeom prst="rect">
            <a:avLst/>
          </a:prstGeom>
          <a:ln>
            <a:noFill/>
          </a:ln>
        </p:spPr>
      </p:pic>
      <p:pic>
        <p:nvPicPr>
          <p:cNvPr id="18" name="Picture 17" descr="Outreach worker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493625" y="863288"/>
            <a:ext cx="2113185" cy="114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stretch>
            <a:fillRect/>
          </a:stretch>
        </p:blipFill>
        <p:spPr>
          <a:xfrm>
            <a:off x="37708" y="876792"/>
            <a:ext cx="3403600" cy="1141415"/>
          </a:xfrm>
          <a:prstGeom prst="rect">
            <a:avLst/>
          </a:prstGeom>
          <a:solidFill>
            <a:srgbClr val="2F6335"/>
          </a:solidFill>
        </p:spPr>
      </p:pic>
      <p:sp>
        <p:nvSpPr>
          <p:cNvPr id="30" name="Rectangle 29"/>
          <p:cNvSpPr/>
          <p:nvPr/>
        </p:nvSpPr>
        <p:spPr>
          <a:xfrm>
            <a:off x="3454400" y="2423739"/>
            <a:ext cx="3412067" cy="369332"/>
          </a:xfrm>
          <a:prstGeom prst="rect">
            <a:avLst/>
          </a:prstGeom>
        </p:spPr>
        <p:txBody>
          <a:bodyPr wrap="square">
            <a:spAutoFit/>
          </a:bodyPr>
          <a:lstStyle/>
          <a:p>
            <a:endParaRPr lang="en-US" dirty="0"/>
          </a:p>
        </p:txBody>
      </p:sp>
      <p:sp>
        <p:nvSpPr>
          <p:cNvPr id="31" name="Rectangle 30"/>
          <p:cNvSpPr/>
          <p:nvPr/>
        </p:nvSpPr>
        <p:spPr>
          <a:xfrm>
            <a:off x="3437467" y="4112739"/>
            <a:ext cx="3437466" cy="369332"/>
          </a:xfrm>
          <a:prstGeom prst="rect">
            <a:avLst/>
          </a:prstGeom>
        </p:spPr>
        <p:txBody>
          <a:bodyPr wrap="square">
            <a:spAutoFit/>
          </a:bodyPr>
          <a:lstStyle/>
          <a:p>
            <a:r>
              <a:rPr lang="en-US" dirty="0"/>
              <a:t> </a:t>
            </a:r>
          </a:p>
        </p:txBody>
      </p:sp>
      <p:graphicFrame>
        <p:nvGraphicFramePr>
          <p:cNvPr id="37" name="Table 36"/>
          <p:cNvGraphicFramePr>
            <a:graphicFrameLocks noGrp="1"/>
          </p:cNvGraphicFramePr>
          <p:nvPr>
            <p:extLst/>
          </p:nvPr>
        </p:nvGraphicFramePr>
        <p:xfrm>
          <a:off x="203200" y="2022267"/>
          <a:ext cx="11926958" cy="4566095"/>
        </p:xfrm>
        <a:graphic>
          <a:graphicData uri="http://schemas.openxmlformats.org/drawingml/2006/table">
            <a:tbl>
              <a:tblPr firstRow="1" firstCol="1" bandRow="1"/>
              <a:tblGrid>
                <a:gridCol w="4459359">
                  <a:extLst>
                    <a:ext uri="{9D8B030D-6E8A-4147-A177-3AD203B41FA5}">
                      <a16:colId xmlns:a16="http://schemas.microsoft.com/office/drawing/2014/main" val="20000"/>
                    </a:ext>
                  </a:extLst>
                </a:gridCol>
                <a:gridCol w="3672851">
                  <a:extLst>
                    <a:ext uri="{9D8B030D-6E8A-4147-A177-3AD203B41FA5}">
                      <a16:colId xmlns:a16="http://schemas.microsoft.com/office/drawing/2014/main" val="20001"/>
                    </a:ext>
                  </a:extLst>
                </a:gridCol>
                <a:gridCol w="3794748">
                  <a:extLst>
                    <a:ext uri="{9D8B030D-6E8A-4147-A177-3AD203B41FA5}">
                      <a16:colId xmlns:a16="http://schemas.microsoft.com/office/drawing/2014/main" val="20002"/>
                    </a:ext>
                  </a:extLst>
                </a:gridCol>
              </a:tblGrid>
              <a:tr h="3815826">
                <a:tc>
                  <a:txBody>
                    <a:bodyPr/>
                    <a:lstStyle/>
                    <a:p>
                      <a:pPr marL="0" marR="0">
                        <a:lnSpc>
                          <a:spcPct val="107000"/>
                        </a:lnSpc>
                        <a:spcBef>
                          <a:spcPts val="0"/>
                        </a:spcBef>
                        <a:spcAft>
                          <a:spcPts val="0"/>
                        </a:spcAft>
                      </a:pPr>
                      <a:endParaRPr lang="en-US" sz="1600" b="1" u="sng" dirty="0" smtClean="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b="1" u="sng" dirty="0" smtClean="0">
                          <a:effectLst/>
                          <a:latin typeface="+mn-lt"/>
                          <a:ea typeface="Calibri" panose="020F0502020204030204" pitchFamily="34" charset="0"/>
                          <a:cs typeface="Arial" panose="020B0604020202020204" pitchFamily="34" charset="0"/>
                        </a:rPr>
                        <a:t>Outreach </a:t>
                      </a:r>
                      <a:r>
                        <a:rPr lang="en-US" sz="1600" b="1" u="sng" dirty="0">
                          <a:effectLst/>
                          <a:latin typeface="+mn-lt"/>
                          <a:ea typeface="Calibri" panose="020F0502020204030204" pitchFamily="34" charset="0"/>
                          <a:cs typeface="Arial" panose="020B0604020202020204" pitchFamily="34" charset="0"/>
                        </a:rPr>
                        <a:t>&amp; </a:t>
                      </a:r>
                      <a:r>
                        <a:rPr lang="en-US" sz="1600" b="1" u="sng" dirty="0" smtClean="0">
                          <a:effectLst/>
                          <a:latin typeface="+mn-lt"/>
                          <a:ea typeface="Calibri" panose="020F0502020204030204" pitchFamily="34" charset="0"/>
                          <a:cs typeface="Arial" panose="020B0604020202020204" pitchFamily="34" charset="0"/>
                        </a:rPr>
                        <a:t>Engagement</a:t>
                      </a:r>
                    </a:p>
                    <a:p>
                      <a:pPr marL="0" marR="0">
                        <a:lnSpc>
                          <a:spcPct val="107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dirty="0" smtClean="0">
                          <a:effectLst/>
                          <a:latin typeface="+mn-lt"/>
                          <a:ea typeface="Calibri" panose="020F0502020204030204" pitchFamily="34" charset="0"/>
                          <a:cs typeface="Arial" panose="020B0604020202020204" pitchFamily="34" charset="0"/>
                        </a:rPr>
                        <a:t>5,610 </a:t>
                      </a:r>
                      <a:r>
                        <a:rPr lang="en-US" sz="1600" dirty="0">
                          <a:effectLst/>
                          <a:latin typeface="+mn-lt"/>
                          <a:ea typeface="Calibri" panose="020F0502020204030204" pitchFamily="34" charset="0"/>
                          <a:cs typeface="Arial" panose="020B0604020202020204" pitchFamily="34" charset="0"/>
                        </a:rPr>
                        <a:t>homeless </a:t>
                      </a:r>
                      <a:r>
                        <a:rPr lang="en-US" sz="1600" dirty="0" smtClean="0">
                          <a:effectLst/>
                          <a:latin typeface="+mn-lt"/>
                          <a:ea typeface="Calibri" panose="020F0502020204030204" pitchFamily="34" charset="0"/>
                          <a:cs typeface="Arial" panose="020B0604020202020204" pitchFamily="34" charset="0"/>
                        </a:rPr>
                        <a:t>men, </a:t>
                      </a:r>
                      <a:r>
                        <a:rPr lang="en-US" sz="1600" dirty="0">
                          <a:effectLst/>
                          <a:latin typeface="+mn-lt"/>
                          <a:ea typeface="Calibri" panose="020F0502020204030204" pitchFamily="34" charset="0"/>
                          <a:cs typeface="Arial" panose="020B0604020202020204" pitchFamily="34" charset="0"/>
                        </a:rPr>
                        <a:t>women, and children </a:t>
                      </a:r>
                      <a:r>
                        <a:rPr lang="en-US" sz="1600" dirty="0" smtClean="0">
                          <a:effectLst/>
                          <a:latin typeface="+mn-lt"/>
                          <a:ea typeface="Calibri" panose="020F0502020204030204" pitchFamily="34" charset="0"/>
                          <a:cs typeface="Arial" panose="020B0604020202020204" pitchFamily="34" charset="0"/>
                        </a:rPr>
                        <a:t>engaged</a:t>
                      </a:r>
                    </a:p>
                    <a:p>
                      <a:pPr marL="0" marR="0" indent="0">
                        <a:lnSpc>
                          <a:spcPct val="107000"/>
                        </a:lnSpc>
                        <a:spcBef>
                          <a:spcPts val="0"/>
                        </a:spcBef>
                        <a:spcAft>
                          <a:spcPts val="0"/>
                        </a:spcAft>
                        <a:buFont typeface="Arial" panose="020B0604020202020204" pitchFamily="34" charset="0"/>
                        <a:buNone/>
                      </a:pPr>
                      <a:endParaRPr lang="en-US" sz="1600" dirty="0" smtClean="0">
                        <a:effectLst/>
                        <a:latin typeface="+mn-lt"/>
                        <a:ea typeface="Calibri" panose="020F0502020204030204" pitchFamily="34" charset="0"/>
                        <a:cs typeface="Arial" panose="020B0604020202020204" pitchFamily="34" charset="0"/>
                      </a:endParaRP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smtClean="0">
                          <a:ea typeface="Calibri" panose="020F0502020204030204" pitchFamily="34" charset="0"/>
                          <a:cs typeface="Times New Roman" panose="02020603050405020304" pitchFamily="18" charset="0"/>
                        </a:rPr>
                        <a:t>2,202 of these people</a:t>
                      </a:r>
                      <a:r>
                        <a:rPr lang="en-US" sz="1600" baseline="0" dirty="0" smtClean="0">
                          <a:ea typeface="Calibri" panose="020F0502020204030204" pitchFamily="34" charset="0"/>
                          <a:cs typeface="Times New Roman" panose="02020603050405020304" pitchFamily="18" charset="0"/>
                        </a:rPr>
                        <a:t> </a:t>
                      </a:r>
                      <a:r>
                        <a:rPr lang="en-US" sz="1600" dirty="0" smtClean="0">
                          <a:ea typeface="Calibri" panose="020F0502020204030204" pitchFamily="34" charset="0"/>
                          <a:cs typeface="Times New Roman" panose="02020603050405020304" pitchFamily="18" charset="0"/>
                        </a:rPr>
                        <a:t>were successfully linked to services/ enrolled in housing</a:t>
                      </a:r>
                      <a:r>
                        <a:rPr lang="en-US" sz="1600" baseline="0" dirty="0" smtClean="0">
                          <a:ea typeface="Calibri" panose="020F0502020204030204" pitchFamily="34" charset="0"/>
                          <a:cs typeface="Times New Roman" panose="02020603050405020304" pitchFamily="18" charset="0"/>
                        </a:rPr>
                        <a:t> program</a:t>
                      </a: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600" dirty="0" smtClean="0">
                        <a:effectLst/>
                        <a:latin typeface="+mn-lt"/>
                        <a:ea typeface="Calibri" panose="020F0502020204030204" pitchFamily="34" charset="0"/>
                        <a:cs typeface="Arial" panose="020B0604020202020204" pitchFamily="34" charset="0"/>
                      </a:endParaRP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smtClean="0">
                          <a:effectLst/>
                          <a:latin typeface="+mn-lt"/>
                          <a:ea typeface="Calibri" panose="020F0502020204030204" pitchFamily="34" charset="0"/>
                          <a:cs typeface="Arial" panose="020B0604020202020204" pitchFamily="34" charset="0"/>
                        </a:rPr>
                        <a:t>27,000 </a:t>
                      </a:r>
                      <a:r>
                        <a:rPr lang="en-US" sz="1600" dirty="0">
                          <a:effectLst/>
                          <a:latin typeface="+mn-lt"/>
                          <a:ea typeface="Calibri" panose="020F0502020204030204" pitchFamily="34" charset="0"/>
                          <a:cs typeface="Arial" panose="020B0604020202020204" pitchFamily="34" charset="0"/>
                        </a:rPr>
                        <a:t>hot, nutritious meals served to homeless men and women at Bread and Roses </a:t>
                      </a:r>
                      <a:r>
                        <a:rPr lang="en-US" sz="1600" dirty="0" smtClean="0">
                          <a:effectLst/>
                          <a:latin typeface="+mn-lt"/>
                          <a:ea typeface="Calibri" panose="020F0502020204030204" pitchFamily="34" charset="0"/>
                          <a:cs typeface="Arial" panose="020B0604020202020204" pitchFamily="34" charset="0"/>
                        </a:rPr>
                        <a:t>Café</a:t>
                      </a: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600" dirty="0" smtClean="0">
                        <a:effectLst/>
                        <a:latin typeface="+mn-lt"/>
                        <a:ea typeface="Calibri" panose="020F0502020204030204" pitchFamily="34" charset="0"/>
                        <a:cs typeface="Arial" panose="020B0604020202020204" pitchFamily="34" charset="0"/>
                      </a:endParaRPr>
                    </a:p>
                    <a:p>
                      <a:pPr marL="285750" marR="0" lvl="3"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smtClean="0">
                          <a:ea typeface="Calibri" panose="020F0502020204030204" pitchFamily="34" charset="0"/>
                          <a:cs typeface="Arial" panose="020B0604020202020204" pitchFamily="34" charset="0"/>
                        </a:rPr>
                        <a:t>150,000 meals prepared at home by Food Pantry clients using groceries received from St. Joseph Center </a:t>
                      </a:r>
                    </a:p>
                    <a:p>
                      <a:pPr marL="285750" marR="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US" sz="1600" dirty="0" smtClean="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600" b="1" u="sng" dirty="0" smtClean="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b="1" u="sng" dirty="0" smtClean="0">
                          <a:effectLst/>
                          <a:latin typeface="+mn-lt"/>
                          <a:ea typeface="Calibri" panose="020F0502020204030204" pitchFamily="34" charset="0"/>
                          <a:cs typeface="Arial" panose="020B0604020202020204" pitchFamily="34" charset="0"/>
                        </a:rPr>
                        <a:t>Housing </a:t>
                      </a:r>
                    </a:p>
                    <a:p>
                      <a:pPr marL="0" marR="0">
                        <a:lnSpc>
                          <a:spcPct val="107000"/>
                        </a:lnSpc>
                        <a:spcBef>
                          <a:spcPts val="0"/>
                        </a:spcBef>
                        <a:spcAft>
                          <a:spcPts val="0"/>
                        </a:spcAft>
                      </a:pPr>
                      <a:endParaRPr lang="en-US" sz="800" dirty="0" smtClean="0">
                        <a:effectLst/>
                        <a:latin typeface="+mn-lt"/>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dirty="0" smtClean="0">
                          <a:effectLst/>
                          <a:latin typeface="+mn-lt"/>
                          <a:ea typeface="Calibri" panose="020F0502020204030204" pitchFamily="34" charset="0"/>
                          <a:cs typeface="Arial" panose="020B0604020202020204" pitchFamily="34" charset="0"/>
                        </a:rPr>
                        <a:t>472 homeless people placed in</a:t>
                      </a:r>
                      <a:r>
                        <a:rPr lang="en-US" sz="1600" baseline="0" dirty="0" smtClean="0">
                          <a:effectLst/>
                          <a:latin typeface="+mn-lt"/>
                          <a:ea typeface="Calibri" panose="020F0502020204030204" pitchFamily="34" charset="0"/>
                          <a:cs typeface="Arial" panose="020B0604020202020204" pitchFamily="34" charset="0"/>
                        </a:rPr>
                        <a:t> </a:t>
                      </a:r>
                      <a:r>
                        <a:rPr lang="en-US" sz="1600" dirty="0" smtClean="0">
                          <a:effectLst/>
                          <a:latin typeface="+mn-lt"/>
                          <a:ea typeface="Calibri" panose="020F0502020204030204" pitchFamily="34" charset="0"/>
                          <a:cs typeface="Arial" panose="020B0604020202020204" pitchFamily="34" charset="0"/>
                        </a:rPr>
                        <a:t>permanent housing</a:t>
                      </a:r>
                    </a:p>
                    <a:p>
                      <a:pPr marL="285750" marR="0" indent="-285750">
                        <a:lnSpc>
                          <a:spcPct val="107000"/>
                        </a:lnSpc>
                        <a:spcBef>
                          <a:spcPts val="0"/>
                        </a:spcBef>
                        <a:spcAft>
                          <a:spcPts val="0"/>
                        </a:spcAft>
                        <a:buFont typeface="Arial" panose="020B0604020202020204" pitchFamily="34" charset="0"/>
                        <a:buChar char="•"/>
                      </a:pPr>
                      <a:endParaRPr lang="en-US" sz="1600" baseline="0" dirty="0" smtClean="0">
                        <a:effectLst/>
                        <a:latin typeface="+mn-lt"/>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dirty="0" smtClean="0">
                          <a:effectLst/>
                          <a:latin typeface="+mn-lt"/>
                          <a:ea typeface="Calibri" panose="020F0502020204030204" pitchFamily="34" charset="0"/>
                          <a:cs typeface="Arial" panose="020B0604020202020204" pitchFamily="34" charset="0"/>
                        </a:rPr>
                        <a:t>1,000 formerly homeless men,</a:t>
                      </a:r>
                      <a:r>
                        <a:rPr lang="en-US" sz="1600" baseline="0" dirty="0" smtClean="0">
                          <a:effectLst/>
                          <a:latin typeface="+mn-lt"/>
                          <a:ea typeface="Calibri" panose="020F0502020204030204" pitchFamily="34" charset="0"/>
                          <a:cs typeface="Arial" panose="020B0604020202020204" pitchFamily="34" charset="0"/>
                        </a:rPr>
                        <a:t> </a:t>
                      </a:r>
                      <a:r>
                        <a:rPr lang="en-US" sz="1600" dirty="0" smtClean="0">
                          <a:effectLst/>
                          <a:latin typeface="+mn-lt"/>
                          <a:ea typeface="Calibri" panose="020F0502020204030204" pitchFamily="34" charset="0"/>
                          <a:cs typeface="Arial" panose="020B0604020202020204" pitchFamily="34" charset="0"/>
                        </a:rPr>
                        <a:t>women, and children assisted to</a:t>
                      </a:r>
                      <a:r>
                        <a:rPr lang="en-US" sz="1600" baseline="0" dirty="0" smtClean="0">
                          <a:effectLst/>
                          <a:latin typeface="+mn-lt"/>
                          <a:ea typeface="Calibri" panose="020F0502020204030204" pitchFamily="34" charset="0"/>
                          <a:cs typeface="Arial" panose="020B0604020202020204" pitchFamily="34" charset="0"/>
                        </a:rPr>
                        <a:t> </a:t>
                      </a:r>
                      <a:r>
                        <a:rPr lang="en-US" sz="1600" dirty="0" smtClean="0">
                          <a:effectLst/>
                          <a:latin typeface="+mn-lt"/>
                          <a:ea typeface="Calibri" panose="020F0502020204030204" pitchFamily="34" charset="0"/>
                          <a:cs typeface="Arial" panose="020B0604020202020204" pitchFamily="34" charset="0"/>
                        </a:rPr>
                        <a:t>retain housing</a:t>
                      </a:r>
                    </a:p>
                    <a:p>
                      <a:pPr marL="0" marR="0">
                        <a:lnSpc>
                          <a:spcPct val="107000"/>
                        </a:lnSpc>
                        <a:spcBef>
                          <a:spcPts val="0"/>
                        </a:spcBef>
                        <a:spcAft>
                          <a:spcPts val="0"/>
                        </a:spcAft>
                      </a:pPr>
                      <a:endParaRPr lang="en-US" sz="1600" b="1" u="sng" dirty="0" smtClean="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b="1" u="sng" dirty="0" smtClean="0">
                          <a:effectLst/>
                          <a:latin typeface="+mn-lt"/>
                          <a:ea typeface="Calibri" panose="020F0502020204030204" pitchFamily="34" charset="0"/>
                          <a:cs typeface="Arial" panose="020B0604020202020204" pitchFamily="34" charset="0"/>
                        </a:rPr>
                        <a:t>Mental </a:t>
                      </a:r>
                      <a:r>
                        <a:rPr lang="en-US" sz="1600" b="1" u="sng" dirty="0">
                          <a:effectLst/>
                          <a:latin typeface="+mn-lt"/>
                          <a:ea typeface="Calibri" panose="020F0502020204030204" pitchFamily="34" charset="0"/>
                          <a:cs typeface="Arial" panose="020B0604020202020204" pitchFamily="34" charset="0"/>
                        </a:rPr>
                        <a:t>Health </a:t>
                      </a:r>
                      <a:endParaRPr lang="en-US" sz="1600" b="1" u="sng" dirty="0" smtClean="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dirty="0" smtClean="0">
                          <a:effectLst/>
                          <a:latin typeface="+mn-lt"/>
                          <a:ea typeface="Calibri" panose="020F0502020204030204" pitchFamily="34" charset="0"/>
                          <a:cs typeface="Arial" panose="020B0604020202020204" pitchFamily="34" charset="0"/>
                        </a:rPr>
                        <a:t>333 </a:t>
                      </a:r>
                      <a:r>
                        <a:rPr lang="en-US" sz="1600" dirty="0">
                          <a:effectLst/>
                          <a:latin typeface="+mn-lt"/>
                          <a:ea typeface="Calibri" panose="020F0502020204030204" pitchFamily="34" charset="0"/>
                          <a:cs typeface="Arial" panose="020B0604020202020204" pitchFamily="34" charset="0"/>
                        </a:rPr>
                        <a:t>men, women, and </a:t>
                      </a:r>
                      <a:r>
                        <a:rPr lang="en-US" sz="1600" dirty="0" smtClean="0">
                          <a:effectLst/>
                          <a:latin typeface="+mn-lt"/>
                          <a:ea typeface="Calibri" panose="020F0502020204030204" pitchFamily="34" charset="0"/>
                          <a:cs typeface="Arial" panose="020B0604020202020204" pitchFamily="34" charset="0"/>
                        </a:rPr>
                        <a:t>children</a:t>
                      </a:r>
                      <a:r>
                        <a:rPr lang="en-US" sz="1600" baseline="0" dirty="0" smtClean="0">
                          <a:effectLst/>
                          <a:latin typeface="+mn-lt"/>
                          <a:ea typeface="Calibri" panose="020F0502020204030204" pitchFamily="34" charset="0"/>
                          <a:cs typeface="Arial" panose="020B0604020202020204" pitchFamily="34" charset="0"/>
                        </a:rPr>
                        <a:t> </a:t>
                      </a:r>
                      <a:r>
                        <a:rPr lang="en-US" sz="1600" dirty="0" smtClean="0">
                          <a:effectLst/>
                          <a:latin typeface="+mn-lt"/>
                          <a:ea typeface="Calibri" panose="020F0502020204030204" pitchFamily="34" charset="0"/>
                          <a:cs typeface="Arial" panose="020B0604020202020204" pitchFamily="34" charset="0"/>
                        </a:rPr>
                        <a:t>benefitted </a:t>
                      </a:r>
                      <a:r>
                        <a:rPr lang="en-US" sz="1600" dirty="0">
                          <a:effectLst/>
                          <a:latin typeface="+mn-lt"/>
                          <a:ea typeface="Calibri" panose="020F0502020204030204" pitchFamily="34" charset="0"/>
                          <a:cs typeface="Arial" panose="020B0604020202020204" pitchFamily="34" charset="0"/>
                        </a:rPr>
                        <a:t>from life-changing mental health </a:t>
                      </a:r>
                      <a:r>
                        <a:rPr lang="en-US" sz="1600" dirty="0" smtClean="0">
                          <a:effectLst/>
                          <a:latin typeface="+mn-lt"/>
                          <a:ea typeface="Calibri" panose="020F0502020204030204" pitchFamily="34" charset="0"/>
                          <a:cs typeface="Arial" panose="020B0604020202020204" pitchFamily="34" charset="0"/>
                        </a:rPr>
                        <a:t>services</a:t>
                      </a:r>
                    </a:p>
                    <a:p>
                      <a:pPr marL="0" marR="0" indent="0">
                        <a:lnSpc>
                          <a:spcPct val="107000"/>
                        </a:lnSpc>
                        <a:spcBef>
                          <a:spcPts val="0"/>
                        </a:spcBef>
                        <a:spcAft>
                          <a:spcPts val="0"/>
                        </a:spcAft>
                        <a:buFont typeface="Arial" panose="020B0604020202020204" pitchFamily="34" charset="0"/>
                        <a:buNone/>
                      </a:pPr>
                      <a:endParaRPr lang="en-US" sz="1600" dirty="0" smtClean="0">
                        <a:effectLst/>
                        <a:latin typeface="+mn-lt"/>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endParaRPr lang="en-US" sz="1600" b="1" u="sng" dirty="0" smtClean="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b="1" u="sng" dirty="0" smtClean="0">
                          <a:effectLst/>
                          <a:latin typeface="+mn-lt"/>
                          <a:ea typeface="Calibri" panose="020F0502020204030204" pitchFamily="34" charset="0"/>
                          <a:cs typeface="Arial" panose="020B0604020202020204" pitchFamily="34" charset="0"/>
                        </a:rPr>
                        <a:t>Education &amp; Vocational</a:t>
                      </a:r>
                    </a:p>
                    <a:p>
                      <a:pPr marL="0" marR="0">
                        <a:lnSpc>
                          <a:spcPct val="107000"/>
                        </a:lnSpc>
                        <a:spcBef>
                          <a:spcPts val="0"/>
                        </a:spcBef>
                        <a:spcAft>
                          <a:spcPts val="0"/>
                        </a:spcAft>
                      </a:pPr>
                      <a:endParaRPr lang="en-US" sz="800" dirty="0" smtClean="0">
                        <a:effectLst/>
                        <a:latin typeface="+mn-lt"/>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dirty="0" smtClean="0">
                          <a:effectLst/>
                          <a:latin typeface="+mn-lt"/>
                          <a:ea typeface="Calibri" panose="020F0502020204030204" pitchFamily="34" charset="0"/>
                          <a:cs typeface="Arial" panose="020B0604020202020204" pitchFamily="34" charset="0"/>
                        </a:rPr>
                        <a:t>42 men and women graduated from our Culinary Training Program;</a:t>
                      </a:r>
                      <a:r>
                        <a:rPr lang="en-US" sz="1600" baseline="0" dirty="0" smtClean="0">
                          <a:effectLst/>
                          <a:latin typeface="+mn-lt"/>
                          <a:ea typeface="Calibri" panose="020F0502020204030204" pitchFamily="34" charset="0"/>
                          <a:cs typeface="Arial" panose="020B0604020202020204" pitchFamily="34" charset="0"/>
                        </a:rPr>
                        <a:t> </a:t>
                      </a:r>
                      <a:r>
                        <a:rPr lang="en-US" sz="1600" dirty="0" smtClean="0">
                          <a:effectLst/>
                          <a:latin typeface="+mn-lt"/>
                          <a:ea typeface="Calibri" panose="020F0502020204030204" pitchFamily="34" charset="0"/>
                          <a:cs typeface="Arial" panose="020B0604020202020204" pitchFamily="34" charset="0"/>
                        </a:rPr>
                        <a:t>75% found jobs</a:t>
                      </a:r>
                    </a:p>
                    <a:p>
                      <a:pPr marL="285750" marR="0" indent="-285750">
                        <a:lnSpc>
                          <a:spcPct val="107000"/>
                        </a:lnSpc>
                        <a:spcBef>
                          <a:spcPts val="0"/>
                        </a:spcBef>
                        <a:spcAft>
                          <a:spcPts val="0"/>
                        </a:spcAft>
                        <a:buFont typeface="Arial" panose="020B0604020202020204" pitchFamily="34" charset="0"/>
                        <a:buChar char="•"/>
                      </a:pPr>
                      <a:endParaRPr lang="en-US" sz="1600" dirty="0" smtClean="0">
                        <a:effectLst/>
                        <a:latin typeface="+mn-lt"/>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n-US" sz="1600" dirty="0" smtClean="0">
                          <a:effectLst/>
                          <a:latin typeface="+mn-lt"/>
                          <a:ea typeface="Calibri" panose="020F0502020204030204" pitchFamily="34" charset="0"/>
                          <a:cs typeface="Arial" panose="020B0604020202020204" pitchFamily="34" charset="0"/>
                        </a:rPr>
                        <a:t>35 women graduated from Codetalk, our web development training program;</a:t>
                      </a:r>
                      <a:r>
                        <a:rPr lang="en-US" sz="1600" baseline="0" dirty="0" smtClean="0">
                          <a:effectLst/>
                          <a:latin typeface="+mn-lt"/>
                          <a:ea typeface="Calibri" panose="020F0502020204030204" pitchFamily="34" charset="0"/>
                          <a:cs typeface="Arial" panose="020B0604020202020204" pitchFamily="34" charset="0"/>
                        </a:rPr>
                        <a:t> 75</a:t>
                      </a:r>
                      <a:r>
                        <a:rPr lang="en-US" sz="1600" dirty="0" smtClean="0">
                          <a:effectLst/>
                          <a:latin typeface="+mn-lt"/>
                          <a:ea typeface="Calibri" panose="020F0502020204030204" pitchFamily="34" charset="0"/>
                          <a:cs typeface="Arial" panose="020B0604020202020204" pitchFamily="34" charset="0"/>
                        </a:rPr>
                        <a:t>% found jobs</a:t>
                      </a:r>
                    </a:p>
                    <a:p>
                      <a:pPr marL="285750" marR="0" indent="-285750">
                        <a:lnSpc>
                          <a:spcPct val="107000"/>
                        </a:lnSpc>
                        <a:spcBef>
                          <a:spcPts val="0"/>
                        </a:spcBef>
                        <a:spcAft>
                          <a:spcPts val="0"/>
                        </a:spcAft>
                        <a:buFont typeface="Arial" panose="020B0604020202020204" pitchFamily="34" charset="0"/>
                        <a:buChar char="•"/>
                      </a:pPr>
                      <a:endParaRPr lang="en-US" sz="1600" dirty="0" smtClean="0">
                        <a:solidFill>
                          <a:srgbClr val="FF0000"/>
                        </a:solidFill>
                        <a:effectLst/>
                        <a:latin typeface="+mn-lt"/>
                        <a:ea typeface="Calibri" panose="020F0502020204030204" pitchFamily="34" charset="0"/>
                        <a:cs typeface="Arial" panose="020B0604020202020204" pitchFamily="34" charset="0"/>
                      </a:endParaRPr>
                    </a:p>
                    <a:p>
                      <a:pPr marL="285750" marR="0" lvl="4"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smtClean="0"/>
                        <a:t>60 children ages 18 months to 5 years old received educational and enriching childcare</a:t>
                      </a:r>
                      <a:endParaRPr lang="en-US" sz="1600" dirty="0" smtClean="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endParaRPr lang="en-US" sz="1600" dirty="0" smtClean="0">
                        <a:solidFill>
                          <a:srgbClr val="FF0000"/>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4" name="TextBox 23"/>
          <p:cNvSpPr txBox="1"/>
          <p:nvPr/>
        </p:nvSpPr>
        <p:spPr>
          <a:xfrm>
            <a:off x="203200" y="6299742"/>
            <a:ext cx="1743238"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*FY 17-18 Totals</a:t>
            </a:r>
            <a:endParaRPr lang="en-US" sz="1200" dirty="0">
              <a:latin typeface="Arial" panose="020B0604020202020204" pitchFamily="34" charset="0"/>
              <a:cs typeface="Arial" panose="020B0604020202020204" pitchFamily="34" charset="0"/>
            </a:endParaRPr>
          </a:p>
        </p:txBody>
      </p:sp>
      <p:graphicFrame>
        <p:nvGraphicFramePr>
          <p:cNvPr id="12" name="Table 11">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2316926567"/>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tx1"/>
                          </a:solidFill>
                          <a:latin typeface="+mj-lt"/>
                        </a:rPr>
                        <a:t>SJC OVERVIEW</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latin typeface="+mj-lt"/>
                        </a:rPr>
                        <a:t>DEFINING: HOW?</a:t>
                      </a:r>
                      <a:endParaRPr lang="en-US" sz="2000" b="1" dirty="0">
                        <a:latin typeface="+mj-lt"/>
                      </a:endParaRPr>
                    </a:p>
                  </a:txBody>
                  <a:tcPr anchor="ctr">
                    <a:solidFill>
                      <a:srgbClr val="244224"/>
                    </a:solidFill>
                  </a:tcPr>
                </a:tc>
                <a:tc>
                  <a:txBody>
                    <a:bodyPr/>
                    <a:lstStyle/>
                    <a:p>
                      <a:pPr algn="ctr"/>
                      <a:r>
                        <a:rPr lang="en-US" sz="2000" b="1" dirty="0" smtClean="0">
                          <a:latin typeface="+mj-lt"/>
                        </a:rPr>
                        <a:t>CREATING</a:t>
                      </a:r>
                      <a:r>
                        <a:rPr lang="en-US" sz="2000" b="1" baseline="0" dirty="0" smtClean="0">
                          <a:latin typeface="+mj-lt"/>
                        </a:rPr>
                        <a:t> RACIAL</a:t>
                      </a:r>
                    </a:p>
                    <a:p>
                      <a:pPr algn="ctr"/>
                      <a:r>
                        <a:rPr lang="en-US" sz="2000" b="1" baseline="0" dirty="0" smtClean="0">
                          <a:latin typeface="+mj-lt"/>
                        </a:rPr>
                        <a:t>EQUITY</a:t>
                      </a:r>
                      <a:endParaRPr lang="en-US" sz="2000" b="1" dirty="0">
                        <a:latin typeface="+mj-lt"/>
                      </a:endParaRPr>
                    </a:p>
                  </a:txBody>
                  <a:tcPr anchor="ctr">
                    <a:solidFill>
                      <a:srgbClr val="244224"/>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13" name="Slide Number Placeholder 1"/>
          <p:cNvSpPr>
            <a:spLocks noGrp="1"/>
          </p:cNvSpPr>
          <p:nvPr>
            <p:ph type="sldNum" sz="quarter" idx="12"/>
          </p:nvPr>
        </p:nvSpPr>
        <p:spPr>
          <a:xfrm>
            <a:off x="11835442" y="6492875"/>
            <a:ext cx="356558" cy="365125"/>
          </a:xfrm>
        </p:spPr>
        <p:txBody>
          <a:bodyPr/>
          <a:lstStyle/>
          <a:p>
            <a:r>
              <a:rPr lang="en-US" dirty="0">
                <a:solidFill>
                  <a:srgbClr val="90C226"/>
                </a:solidFill>
              </a:rPr>
              <a:t>4</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1077" y="5422262"/>
            <a:ext cx="1200360" cy="1253175"/>
          </a:xfrm>
          <a:prstGeom prst="rect">
            <a:avLst/>
          </a:prstGeom>
        </p:spPr>
      </p:pic>
    </p:spTree>
    <p:extLst>
      <p:ext uri="{BB962C8B-B14F-4D97-AF65-F5344CB8AC3E}">
        <p14:creationId xmlns:p14="http://schemas.microsoft.com/office/powerpoint/2010/main" val="233198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40" y="864432"/>
            <a:ext cx="12192000" cy="959366"/>
          </a:xfrm>
          <a:prstGeom prst="rect">
            <a:avLst/>
          </a:prstGeom>
        </p:spPr>
      </p:pic>
      <p:sp>
        <p:nvSpPr>
          <p:cNvPr id="8" name="TextBox 7"/>
          <p:cNvSpPr txBox="1"/>
          <p:nvPr/>
        </p:nvSpPr>
        <p:spPr>
          <a:xfrm>
            <a:off x="325101" y="808135"/>
            <a:ext cx="11866899" cy="1015663"/>
          </a:xfrm>
          <a:prstGeom prst="rect">
            <a:avLst/>
          </a:prstGeom>
          <a:noFill/>
        </p:spPr>
        <p:txBody>
          <a:bodyPr wrap="square" rtlCol="0">
            <a:spAutoFit/>
          </a:bodyPr>
          <a:lstStyle/>
          <a:p>
            <a:pPr algn="ctr"/>
            <a:r>
              <a:rPr lang="en-US" sz="6000" b="1" dirty="0" smtClean="0">
                <a:solidFill>
                  <a:schemeClr val="bg1"/>
                </a:solidFill>
                <a:ea typeface="Open Sans SemiBold" panose="020B0706030804020204" pitchFamily="34" charset="0"/>
                <a:cs typeface="Open Sans SemiBold" panose="020B0706030804020204" pitchFamily="34" charset="0"/>
              </a:rPr>
              <a:t>Racial Disparity</a:t>
            </a:r>
            <a:endParaRPr lang="en-US" sz="6000" b="1" dirty="0">
              <a:solidFill>
                <a:schemeClr val="bg1"/>
              </a:solidFill>
              <a:ea typeface="Open Sans SemiBold" panose="020B0706030804020204" pitchFamily="34" charset="0"/>
              <a:cs typeface="Open Sans SemiBold" panose="020B0706030804020204" pitchFamily="34" charset="0"/>
            </a:endParaRPr>
          </a:p>
        </p:txBody>
      </p:sp>
      <p:sp>
        <p:nvSpPr>
          <p:cNvPr id="2" name="Slide Number Placeholder 1"/>
          <p:cNvSpPr>
            <a:spLocks noGrp="1"/>
          </p:cNvSpPr>
          <p:nvPr>
            <p:ph type="sldNum" sz="quarter" idx="12"/>
          </p:nvPr>
        </p:nvSpPr>
        <p:spPr>
          <a:xfrm>
            <a:off x="11835442" y="6492875"/>
            <a:ext cx="356558" cy="365125"/>
          </a:xfrm>
        </p:spPr>
        <p:txBody>
          <a:bodyPr/>
          <a:lstStyle/>
          <a:p>
            <a:fld id="{D57F1E4F-1CFF-5643-939E-217C01CDF565}" type="slidenum">
              <a:rPr lang="en-US" smtClean="0">
                <a:solidFill>
                  <a:srgbClr val="90C226"/>
                </a:solidFill>
              </a:rPr>
              <a:pPr/>
              <a:t>5</a:t>
            </a:fld>
            <a:endParaRPr lang="en-US" dirty="0">
              <a:solidFill>
                <a:srgbClr val="90C226"/>
              </a:solidFill>
            </a:endParaRPr>
          </a:p>
        </p:txBody>
      </p:sp>
      <p:sp>
        <p:nvSpPr>
          <p:cNvPr id="3" name="TextBox 2"/>
          <p:cNvSpPr txBox="1"/>
          <p:nvPr/>
        </p:nvSpPr>
        <p:spPr>
          <a:xfrm>
            <a:off x="1349477" y="2890684"/>
            <a:ext cx="10154265"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Racial inequality in the United States identifies the social advantages and disparities that affect different races within the United States. </a:t>
            </a:r>
            <a:endParaRPr lang="en-US" sz="2800" dirty="0" smtClean="0"/>
          </a:p>
          <a:p>
            <a:pPr marL="457200" indent="-457200">
              <a:buFont typeface="Arial" panose="020B0604020202020204" pitchFamily="34" charset="0"/>
              <a:buChar char="•"/>
            </a:pPr>
            <a:r>
              <a:rPr lang="en-US" sz="2800" dirty="0" smtClean="0"/>
              <a:t>These </a:t>
            </a:r>
            <a:r>
              <a:rPr lang="en-US" sz="2800" dirty="0"/>
              <a:t>can also be seen as a result of historic oppression, inequality of inheritance, or overall prejudice, especially against minority groups.</a:t>
            </a:r>
          </a:p>
        </p:txBody>
      </p:sp>
    </p:spTree>
    <p:extLst>
      <p:ext uri="{BB962C8B-B14F-4D97-AF65-F5344CB8AC3E}">
        <p14:creationId xmlns:p14="http://schemas.microsoft.com/office/powerpoint/2010/main" val="354401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F051FEA-0083-6544-8982-7294E838D997}"/>
              </a:ext>
            </a:extLst>
          </p:cNvPr>
          <p:cNvSpPr txBox="1"/>
          <p:nvPr/>
        </p:nvSpPr>
        <p:spPr>
          <a:xfrm>
            <a:off x="239843" y="1004340"/>
            <a:ext cx="4661941" cy="369332"/>
          </a:xfrm>
          <a:prstGeom prst="rect">
            <a:avLst/>
          </a:prstGeom>
          <a:noFill/>
        </p:spPr>
        <p:txBody>
          <a:bodyPr wrap="square" rtlCol="0">
            <a:spAutoFit/>
          </a:bodyPr>
          <a:lstStyle/>
          <a:p>
            <a:endParaRPr lang="en-US" dirty="0"/>
          </a:p>
        </p:txBody>
      </p:sp>
      <p:pic>
        <p:nvPicPr>
          <p:cNvPr id="12" name="Picture 11">
            <a:extLst>
              <a:ext uri="{FF2B5EF4-FFF2-40B4-BE49-F238E27FC236}">
                <a16:creationId xmlns:a16="http://schemas.microsoft.com/office/drawing/2014/main" id="{C8E5EC84-3C99-6E48-AE7A-4A28F89A22DD}"/>
              </a:ext>
            </a:extLst>
          </p:cNvPr>
          <p:cNvPicPr>
            <a:picLocks noChangeAspect="1"/>
          </p:cNvPicPr>
          <p:nvPr/>
        </p:nvPicPr>
        <p:blipFill>
          <a:blip r:embed="rId3">
            <a:alphaModFix amt="55000"/>
          </a:blip>
          <a:stretch>
            <a:fillRect/>
          </a:stretch>
        </p:blipFill>
        <p:spPr>
          <a:xfrm>
            <a:off x="3299774" y="1495989"/>
            <a:ext cx="8184860" cy="5219821"/>
          </a:xfrm>
          <a:prstGeom prst="rect">
            <a:avLst/>
          </a:prstGeom>
        </p:spPr>
      </p:pic>
      <p:sp>
        <p:nvSpPr>
          <p:cNvPr id="19" name="TextBox 18">
            <a:extLst>
              <a:ext uri="{FF2B5EF4-FFF2-40B4-BE49-F238E27FC236}">
                <a16:creationId xmlns:a16="http://schemas.microsoft.com/office/drawing/2014/main" id="{A45D2935-C452-3E4A-9767-56F8791C989E}"/>
              </a:ext>
            </a:extLst>
          </p:cNvPr>
          <p:cNvSpPr txBox="1"/>
          <p:nvPr/>
        </p:nvSpPr>
        <p:spPr>
          <a:xfrm>
            <a:off x="3673949" y="727341"/>
            <a:ext cx="6114752" cy="861774"/>
          </a:xfrm>
          <a:prstGeom prst="rect">
            <a:avLst/>
          </a:prstGeom>
          <a:noFill/>
        </p:spPr>
        <p:txBody>
          <a:bodyPr wrap="none" rtlCol="0">
            <a:spAutoFit/>
          </a:bodyPr>
          <a:lstStyle/>
          <a:p>
            <a:pPr algn="ctr"/>
            <a:r>
              <a:rPr lang="en-US" sz="5000" b="1" dirty="0"/>
              <a:t>Racial </a:t>
            </a:r>
            <a:r>
              <a:rPr lang="en-US" sz="5000" b="1" dirty="0" smtClean="0"/>
              <a:t>Disparities Data</a:t>
            </a:r>
            <a:endParaRPr lang="en-US" sz="5000" b="1" dirty="0"/>
          </a:p>
        </p:txBody>
      </p:sp>
      <p:graphicFrame>
        <p:nvGraphicFramePr>
          <p:cNvPr id="21" name="Table 20">
            <a:extLst>
              <a:ext uri="{FF2B5EF4-FFF2-40B4-BE49-F238E27FC236}">
                <a16:creationId xmlns:a16="http://schemas.microsoft.com/office/drawing/2014/main" id="{0856A4BC-3C31-CE4A-9367-36915230ED5F}"/>
              </a:ext>
            </a:extLst>
          </p:cNvPr>
          <p:cNvGraphicFramePr>
            <a:graphicFrameLocks noGrp="1"/>
          </p:cNvGraphicFramePr>
          <p:nvPr>
            <p:extLst/>
          </p:nvPr>
        </p:nvGraphicFramePr>
        <p:xfrm>
          <a:off x="239843" y="1703959"/>
          <a:ext cx="11952157" cy="3932664"/>
        </p:xfrm>
        <a:graphic>
          <a:graphicData uri="http://schemas.openxmlformats.org/drawingml/2006/table">
            <a:tbl>
              <a:tblPr firstRow="1" bandRow="1">
                <a:tableStyleId>{5C22544A-7EE6-4342-B048-85BDC9FD1C3A}</a:tableStyleId>
              </a:tblPr>
              <a:tblGrid>
                <a:gridCol w="1588957">
                  <a:extLst>
                    <a:ext uri="{9D8B030D-6E8A-4147-A177-3AD203B41FA5}">
                      <a16:colId xmlns:a16="http://schemas.microsoft.com/office/drawing/2014/main" val="3299841990"/>
                    </a:ext>
                  </a:extLst>
                </a:gridCol>
                <a:gridCol w="4727275">
                  <a:extLst>
                    <a:ext uri="{9D8B030D-6E8A-4147-A177-3AD203B41FA5}">
                      <a16:colId xmlns:a16="http://schemas.microsoft.com/office/drawing/2014/main" val="909108757"/>
                    </a:ext>
                  </a:extLst>
                </a:gridCol>
                <a:gridCol w="1950983">
                  <a:extLst>
                    <a:ext uri="{9D8B030D-6E8A-4147-A177-3AD203B41FA5}">
                      <a16:colId xmlns:a16="http://schemas.microsoft.com/office/drawing/2014/main" val="4011278790"/>
                    </a:ext>
                  </a:extLst>
                </a:gridCol>
                <a:gridCol w="1537426">
                  <a:extLst>
                    <a:ext uri="{9D8B030D-6E8A-4147-A177-3AD203B41FA5}">
                      <a16:colId xmlns:a16="http://schemas.microsoft.com/office/drawing/2014/main" val="2523997138"/>
                    </a:ext>
                  </a:extLst>
                </a:gridCol>
                <a:gridCol w="2147516">
                  <a:extLst>
                    <a:ext uri="{9D8B030D-6E8A-4147-A177-3AD203B41FA5}">
                      <a16:colId xmlns:a16="http://schemas.microsoft.com/office/drawing/2014/main" val="1350473752"/>
                    </a:ext>
                  </a:extLst>
                </a:gridCol>
              </a:tblGrid>
              <a:tr h="712505">
                <a:tc>
                  <a:txBody>
                    <a:bodyPr/>
                    <a:lstStyle/>
                    <a:p>
                      <a:r>
                        <a:rPr lang="en-US" b="1" dirty="0"/>
                        <a:t>United States</a:t>
                      </a:r>
                    </a:p>
                  </a:txBody>
                  <a:tcPr anchor="ctr">
                    <a:lnB w="12700" cap="flat" cmpd="sng" algn="ctr">
                      <a:noFill/>
                      <a:prstDash val="solid"/>
                      <a:round/>
                      <a:headEnd type="none" w="med" len="med"/>
                      <a:tailEnd type="none" w="med" len="med"/>
                    </a:lnB>
                    <a:solidFill>
                      <a:srgbClr val="C00000"/>
                    </a:solidFill>
                  </a:tcPr>
                </a:tc>
                <a:tc>
                  <a:txBody>
                    <a:bodyPr/>
                    <a:lstStyle/>
                    <a:p>
                      <a:endParaRPr lang="en-US" dirty="0"/>
                    </a:p>
                  </a:txBody>
                  <a:tcPr>
                    <a:lnB w="12700" cap="flat" cmpd="sng" algn="ctr">
                      <a:noFill/>
                      <a:prstDash val="solid"/>
                      <a:round/>
                      <a:headEnd type="none" w="med" len="med"/>
                      <a:tailEnd type="none" w="med" len="med"/>
                    </a:lnB>
                    <a:noFill/>
                  </a:tcPr>
                </a:tc>
                <a:tc>
                  <a:txBody>
                    <a:bodyPr/>
                    <a:lstStyle/>
                    <a:p>
                      <a:pPr algn="ctr"/>
                      <a:r>
                        <a:rPr lang="en-US" b="1" dirty="0">
                          <a:solidFill>
                            <a:schemeClr val="bg1"/>
                          </a:solidFill>
                        </a:rPr>
                        <a:t>General Population </a:t>
                      </a:r>
                    </a:p>
                  </a:txBody>
                  <a:tcPr anchor="ctr">
                    <a:lnB w="12700" cap="flat" cmpd="sng" algn="ctr">
                      <a:solidFill>
                        <a:schemeClr val="tx1"/>
                      </a:solidFill>
                      <a:prstDash val="solid"/>
                      <a:round/>
                      <a:headEnd type="none" w="med" len="med"/>
                      <a:tailEnd type="none" w="med" len="med"/>
                    </a:lnB>
                    <a:solidFill>
                      <a:srgbClr val="2B4127"/>
                    </a:solidFill>
                  </a:tcPr>
                </a:tc>
                <a:tc>
                  <a:txBody>
                    <a:bodyPr/>
                    <a:lstStyle/>
                    <a:p>
                      <a:pPr algn="ctr"/>
                      <a:r>
                        <a:rPr lang="en-US" b="1" dirty="0">
                          <a:solidFill>
                            <a:schemeClr val="bg1"/>
                          </a:solidFill>
                        </a:rPr>
                        <a:t>Deep Poverty</a:t>
                      </a:r>
                    </a:p>
                  </a:txBody>
                  <a:tcPr anchor="ctr">
                    <a:lnB w="12700" cap="flat" cmpd="sng" algn="ctr">
                      <a:solidFill>
                        <a:schemeClr val="tx1"/>
                      </a:solidFill>
                      <a:prstDash val="solid"/>
                      <a:round/>
                      <a:headEnd type="none" w="med" len="med"/>
                      <a:tailEnd type="none" w="med" len="med"/>
                    </a:lnB>
                    <a:solidFill>
                      <a:srgbClr val="2B4127"/>
                    </a:solidFill>
                  </a:tcPr>
                </a:tc>
                <a:tc>
                  <a:txBody>
                    <a:bodyPr/>
                    <a:lstStyle/>
                    <a:p>
                      <a:pPr algn="ctr"/>
                      <a:r>
                        <a:rPr lang="en-US" b="1" dirty="0">
                          <a:solidFill>
                            <a:schemeClr val="bg1"/>
                          </a:solidFill>
                        </a:rPr>
                        <a:t>Homeless</a:t>
                      </a:r>
                    </a:p>
                  </a:txBody>
                  <a:tcPr anchor="ctr">
                    <a:lnB w="12700" cap="flat" cmpd="sng" algn="ctr">
                      <a:solidFill>
                        <a:schemeClr val="tx1"/>
                      </a:solidFill>
                      <a:prstDash val="solid"/>
                      <a:round/>
                      <a:headEnd type="none" w="med" len="med"/>
                      <a:tailEnd type="none" w="med" len="med"/>
                    </a:lnB>
                    <a:solidFill>
                      <a:srgbClr val="2B4127"/>
                    </a:solidFill>
                  </a:tcPr>
                </a:tc>
                <a:extLst>
                  <a:ext uri="{0D108BD9-81ED-4DB2-BD59-A6C34878D82A}">
                    <a16:rowId xmlns:a16="http://schemas.microsoft.com/office/drawing/2014/main" val="1035821795"/>
                  </a:ext>
                </a:extLst>
              </a:tr>
              <a:tr h="44107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dirty="0"/>
                        <a:t>White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73.8%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59.7%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48.6%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25582898"/>
                  </a:ext>
                </a:extLst>
              </a:tr>
              <a:tr h="44107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dirty="0"/>
                        <a:t>Black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000" b="1" dirty="0"/>
                        <a:t>12.4%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000" b="1" dirty="0"/>
                        <a:t>23.5%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2000" b="1" dirty="0"/>
                        <a:t>42.6%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000">
                        <a:alpha val="99000"/>
                      </a:srgbClr>
                    </a:solidFill>
                  </a:tcPr>
                </a:tc>
                <a:extLst>
                  <a:ext uri="{0D108BD9-81ED-4DB2-BD59-A6C34878D82A}">
                    <a16:rowId xmlns:a16="http://schemas.microsoft.com/office/drawing/2014/main" val="586449235"/>
                  </a:ext>
                </a:extLst>
              </a:tr>
              <a:tr h="514263">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dirty="0"/>
                        <a:t>American Indian and Alaska Native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269418273"/>
                  </a:ext>
                </a:extLst>
              </a:tr>
              <a:tr h="44107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dirty="0"/>
                        <a:t>Asian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3048775387"/>
                  </a:ext>
                </a:extLst>
              </a:tr>
              <a:tr h="500526">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dirty="0"/>
                        <a:t>Native American and Other Pacific Islander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754029919"/>
                  </a:ext>
                </a:extLst>
              </a:tr>
              <a:tr h="44107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dirty="0"/>
                        <a:t>Two or more races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3.9%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4289620286"/>
                  </a:ext>
                </a:extLst>
              </a:tr>
              <a:tr h="44107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000" b="1" dirty="0"/>
                        <a:t>Hispanic/Latinx (of any race)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17.2%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24.3%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2000" b="1" dirty="0"/>
                        <a:t>16.9%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947428794"/>
                  </a:ext>
                </a:extLst>
              </a:tr>
            </a:tbl>
          </a:graphicData>
        </a:graphic>
      </p:graphicFrame>
      <p:sp>
        <p:nvSpPr>
          <p:cNvPr id="22" name="TextBox 21">
            <a:extLst>
              <a:ext uri="{FF2B5EF4-FFF2-40B4-BE49-F238E27FC236}">
                <a16:creationId xmlns:a16="http://schemas.microsoft.com/office/drawing/2014/main" id="{7E2BB5B3-0EED-EE45-9462-B4B2DF84E9D6}"/>
              </a:ext>
            </a:extLst>
          </p:cNvPr>
          <p:cNvSpPr txBox="1"/>
          <p:nvPr/>
        </p:nvSpPr>
        <p:spPr>
          <a:xfrm>
            <a:off x="9731404" y="5991550"/>
            <a:ext cx="2104038" cy="369332"/>
          </a:xfrm>
          <a:prstGeom prst="rect">
            <a:avLst/>
          </a:prstGeom>
          <a:noFill/>
        </p:spPr>
        <p:txBody>
          <a:bodyPr wrap="none" rtlCol="0">
            <a:spAutoFit/>
          </a:bodyPr>
          <a:lstStyle/>
          <a:p>
            <a:r>
              <a:rPr lang="en-US" dirty="0"/>
              <a:t>Source: SPARC, 2018</a:t>
            </a:r>
          </a:p>
        </p:txBody>
      </p:sp>
      <p:graphicFrame>
        <p:nvGraphicFramePr>
          <p:cNvPr id="8" name="Table 7">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1893268604"/>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RACIAL</a:t>
                      </a:r>
                      <a:r>
                        <a:rPr lang="en-US" sz="2000" b="1" baseline="0" dirty="0" smtClean="0">
                          <a:solidFill>
                            <a:schemeClr val="tx1"/>
                          </a:solidFill>
                          <a:latin typeface="+mj-lt"/>
                        </a:rPr>
                        <a:t> DISPARITIES</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DEFINING:</a:t>
                      </a:r>
                      <a:r>
                        <a:rPr lang="en-US" sz="2000" b="1" baseline="0" dirty="0" smtClean="0">
                          <a:latin typeface="+mj-lt"/>
                        </a:rPr>
                        <a:t> HOW?</a:t>
                      </a:r>
                      <a:endParaRPr lang="en-US" sz="2000" b="1" dirty="0">
                        <a:latin typeface="+mj-lt"/>
                      </a:endParaRPr>
                    </a:p>
                  </a:txBody>
                  <a:tcPr anchor="ctr">
                    <a:solidFill>
                      <a:srgbClr val="244224"/>
                    </a:solidFill>
                  </a:tcPr>
                </a:tc>
                <a:tc>
                  <a:txBody>
                    <a:bodyPr/>
                    <a:lstStyle/>
                    <a:p>
                      <a:pPr algn="ctr"/>
                      <a:r>
                        <a:rPr lang="en-US" sz="2000" b="1" dirty="0" smtClean="0">
                          <a:latin typeface="+mj-lt"/>
                        </a:rPr>
                        <a:t>CREATING</a:t>
                      </a:r>
                      <a:r>
                        <a:rPr lang="en-US" sz="2000" b="1" baseline="0" dirty="0" smtClean="0">
                          <a:latin typeface="+mj-lt"/>
                        </a:rPr>
                        <a:t> RACIAL</a:t>
                      </a:r>
                      <a:br>
                        <a:rPr lang="en-US" sz="2000" b="1" baseline="0" dirty="0" smtClean="0">
                          <a:latin typeface="+mj-lt"/>
                        </a:rPr>
                      </a:br>
                      <a:r>
                        <a:rPr lang="en-US" sz="2000" b="1" baseline="0" dirty="0" smtClean="0">
                          <a:latin typeface="+mj-lt"/>
                        </a:rPr>
                        <a:t>EQUITY</a:t>
                      </a:r>
                      <a:endParaRPr lang="en-US" sz="2000" b="1" dirty="0">
                        <a:latin typeface="+mj-lt"/>
                      </a:endParaRPr>
                    </a:p>
                  </a:txBody>
                  <a:tcPr anchor="ctr">
                    <a:solidFill>
                      <a:srgbClr val="244224"/>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11" name="Slide Number Placeholder 1"/>
          <p:cNvSpPr>
            <a:spLocks noGrp="1"/>
          </p:cNvSpPr>
          <p:nvPr>
            <p:ph type="sldNum" sz="quarter" idx="12"/>
          </p:nvPr>
        </p:nvSpPr>
        <p:spPr>
          <a:xfrm>
            <a:off x="11835442" y="6492875"/>
            <a:ext cx="356558" cy="365125"/>
          </a:xfrm>
        </p:spPr>
        <p:txBody>
          <a:bodyPr/>
          <a:lstStyle/>
          <a:p>
            <a:r>
              <a:rPr lang="en-US" dirty="0">
                <a:solidFill>
                  <a:srgbClr val="90C226"/>
                </a:solidFill>
              </a:rPr>
              <a:t>7</a:t>
            </a:r>
          </a:p>
        </p:txBody>
      </p:sp>
    </p:spTree>
    <p:extLst>
      <p:ext uri="{BB962C8B-B14F-4D97-AF65-F5344CB8AC3E}">
        <p14:creationId xmlns:p14="http://schemas.microsoft.com/office/powerpoint/2010/main" val="355845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4143356763"/>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RACIAL</a:t>
                      </a:r>
                      <a:r>
                        <a:rPr lang="en-US" sz="2000" b="1" baseline="0" dirty="0" smtClean="0">
                          <a:solidFill>
                            <a:schemeClr val="tx1"/>
                          </a:solidFill>
                          <a:latin typeface="+mj-lt"/>
                        </a:rPr>
                        <a:t> DISPARITIES</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DEFINING: HOW?</a:t>
                      </a:r>
                      <a:endParaRPr lang="en-US" sz="2000" b="1" dirty="0">
                        <a:latin typeface="+mj-lt"/>
                      </a:endParaRPr>
                    </a:p>
                  </a:txBody>
                  <a:tcPr anchor="ctr">
                    <a:solidFill>
                      <a:srgbClr val="244224"/>
                    </a:solidFill>
                  </a:tcPr>
                </a:tc>
                <a:tc>
                  <a:txBody>
                    <a:bodyPr/>
                    <a:lstStyle/>
                    <a:p>
                      <a:pPr algn="ctr"/>
                      <a:r>
                        <a:rPr lang="en-US" sz="2000" b="1" dirty="0" smtClean="0">
                          <a:latin typeface="+mj-lt"/>
                        </a:rPr>
                        <a:t>CREATING RACIAL</a:t>
                      </a:r>
                      <a:r>
                        <a:rPr lang="en-US" sz="2000" b="1" baseline="0" dirty="0" smtClean="0">
                          <a:latin typeface="+mj-lt"/>
                        </a:rPr>
                        <a:t> </a:t>
                      </a:r>
                    </a:p>
                    <a:p>
                      <a:pPr algn="ctr"/>
                      <a:r>
                        <a:rPr lang="en-US" sz="2000" b="1" baseline="0" dirty="0" smtClean="0">
                          <a:latin typeface="+mj-lt"/>
                        </a:rPr>
                        <a:t>EQUITY</a:t>
                      </a:r>
                      <a:endParaRPr lang="en-US" sz="2000" b="1" dirty="0">
                        <a:latin typeface="+mj-lt"/>
                      </a:endParaRPr>
                    </a:p>
                  </a:txBody>
                  <a:tcPr anchor="ctr">
                    <a:solidFill>
                      <a:srgbClr val="244224"/>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
        <p:nvSpPr>
          <p:cNvPr id="8" name="Slide Number Placeholder 1"/>
          <p:cNvSpPr>
            <a:spLocks noGrp="1"/>
          </p:cNvSpPr>
          <p:nvPr>
            <p:ph type="sldNum" sz="quarter" idx="12"/>
          </p:nvPr>
        </p:nvSpPr>
        <p:spPr>
          <a:xfrm>
            <a:off x="11835442" y="6492875"/>
            <a:ext cx="356558" cy="365125"/>
          </a:xfrm>
        </p:spPr>
        <p:txBody>
          <a:bodyPr/>
          <a:lstStyle/>
          <a:p>
            <a:r>
              <a:rPr lang="en-US" dirty="0">
                <a:solidFill>
                  <a:srgbClr val="90C226"/>
                </a:solidFill>
              </a:rPr>
              <a:t>9</a:t>
            </a:r>
          </a:p>
        </p:txBody>
      </p:sp>
      <p:sp>
        <p:nvSpPr>
          <p:cNvPr id="10" name="Title 1">
            <a:extLst>
              <a:ext uri="{FF2B5EF4-FFF2-40B4-BE49-F238E27FC236}">
                <a16:creationId xmlns:a16="http://schemas.microsoft.com/office/drawing/2014/main" id="{AA81E223-B792-8F49-A770-CEE8AD241BD0}"/>
              </a:ext>
            </a:extLst>
          </p:cNvPr>
          <p:cNvSpPr>
            <a:spLocks noGrp="1"/>
          </p:cNvSpPr>
          <p:nvPr>
            <p:ph type="title"/>
          </p:nvPr>
        </p:nvSpPr>
        <p:spPr>
          <a:xfrm>
            <a:off x="119921" y="1004340"/>
            <a:ext cx="11952157" cy="721171"/>
          </a:xfrm>
        </p:spPr>
        <p:txBody>
          <a:bodyPr>
            <a:noAutofit/>
          </a:bodyPr>
          <a:lstStyle/>
          <a:p>
            <a:pPr algn="ctr"/>
            <a:r>
              <a:rPr lang="en-US" sz="5000" b="1" dirty="0">
                <a:latin typeface="+mn-lt"/>
              </a:rPr>
              <a:t>Racial </a:t>
            </a:r>
            <a:r>
              <a:rPr lang="en-US" sz="5000" b="1" dirty="0" smtClean="0">
                <a:latin typeface="+mn-lt"/>
              </a:rPr>
              <a:t>Disparities: </a:t>
            </a:r>
            <a:r>
              <a:rPr lang="en-US" sz="5000" b="1" dirty="0">
                <a:latin typeface="+mn-lt"/>
              </a:rPr>
              <a:t>Los Angeles County</a:t>
            </a:r>
          </a:p>
        </p:txBody>
      </p:sp>
      <p:sp>
        <p:nvSpPr>
          <p:cNvPr id="9" name="TextBox 8">
            <a:extLst>
              <a:ext uri="{FF2B5EF4-FFF2-40B4-BE49-F238E27FC236}">
                <a16:creationId xmlns:a16="http://schemas.microsoft.com/office/drawing/2014/main" id="{7A7D456A-74DB-424B-9EE5-711E4333B956}"/>
              </a:ext>
            </a:extLst>
          </p:cNvPr>
          <p:cNvSpPr txBox="1"/>
          <p:nvPr/>
        </p:nvSpPr>
        <p:spPr>
          <a:xfrm>
            <a:off x="928417" y="6488668"/>
            <a:ext cx="10907025" cy="369332"/>
          </a:xfrm>
          <a:prstGeom prst="rect">
            <a:avLst/>
          </a:prstGeom>
          <a:noFill/>
        </p:spPr>
        <p:txBody>
          <a:bodyPr wrap="none" rtlCol="0">
            <a:spAutoFit/>
          </a:bodyPr>
          <a:lstStyle/>
          <a:p>
            <a:r>
              <a:rPr lang="en-US" dirty="0" smtClean="0"/>
              <a:t>Source: Duke University Research Network on Racial and Ethnic Inequality, </a:t>
            </a:r>
            <a:r>
              <a:rPr lang="en-US" i="1" dirty="0" smtClean="0"/>
              <a:t>The Color of Wealth in Los Angeles</a:t>
            </a:r>
            <a:r>
              <a:rPr lang="en-US" dirty="0" smtClean="0"/>
              <a:t>, 2016</a:t>
            </a:r>
            <a:endParaRPr lang="en-US" dirty="0"/>
          </a:p>
        </p:txBody>
      </p:sp>
      <p:sp>
        <p:nvSpPr>
          <p:cNvPr id="11" name="Rectangle 10"/>
          <p:cNvSpPr/>
          <p:nvPr/>
        </p:nvSpPr>
        <p:spPr>
          <a:xfrm>
            <a:off x="119921" y="2028811"/>
            <a:ext cx="8889272" cy="3816429"/>
          </a:xfrm>
          <a:prstGeom prst="rect">
            <a:avLst/>
          </a:prstGeom>
        </p:spPr>
        <p:txBody>
          <a:bodyPr wrap="square">
            <a:spAutoFit/>
          </a:bodyPr>
          <a:lstStyle/>
          <a:p>
            <a:pPr marL="342900" indent="-342900">
              <a:buFont typeface="Arial" panose="020B0604020202020204" pitchFamily="34" charset="0"/>
              <a:buChar char="•"/>
            </a:pPr>
            <a:r>
              <a:rPr lang="en-US" sz="2200" dirty="0" smtClean="0">
                <a:ea typeface="Calibri" panose="020F0502020204030204" pitchFamily="34" charset="0"/>
                <a:cs typeface="Times New Roman" panose="02020603050405020304" pitchFamily="18" charset="0"/>
              </a:rPr>
              <a:t>White households are more likely to be homeowners (68%), in comparison to the 44% and 45% of African American and Latino households, respectively</a:t>
            </a:r>
            <a:r>
              <a:rPr lang="en-US" sz="2200" dirty="0">
                <a:ea typeface="Calibri" panose="020F0502020204030204" pitchFamily="34" charset="0"/>
                <a:cs typeface="Times New Roman" panose="02020603050405020304" pitchFamily="18" charset="0"/>
              </a:rPr>
              <a:t>.</a:t>
            </a:r>
            <a:endParaRPr lang="en-US" sz="2200" dirty="0" smtClean="0">
              <a:ea typeface="Calibri" panose="020F0502020204030204" pitchFamily="34" charset="0"/>
              <a:cs typeface="Times New Roman" panose="02020603050405020304" pitchFamily="18" charset="0"/>
            </a:endParaRPr>
          </a:p>
          <a:p>
            <a:endParaRPr lang="en-US" sz="22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dirty="0" smtClean="0">
                <a:cs typeface="Times New Roman" panose="02020603050405020304" pitchFamily="18" charset="0"/>
              </a:rPr>
              <a:t>White </a:t>
            </a:r>
            <a:r>
              <a:rPr lang="en-US" sz="2200" dirty="0">
                <a:cs typeface="Times New Roman" panose="02020603050405020304" pitchFamily="18" charset="0"/>
              </a:rPr>
              <a:t>households have a median </a:t>
            </a:r>
            <a:r>
              <a:rPr lang="en-US" sz="2200" dirty="0" smtClean="0">
                <a:cs typeface="Times New Roman" panose="02020603050405020304" pitchFamily="18" charset="0"/>
              </a:rPr>
              <a:t>net worth of $355,000, compared to $72,000 for Black households.</a:t>
            </a:r>
          </a:p>
          <a:p>
            <a:endParaRPr lang="en-US" sz="2200" dirty="0" smtClean="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200" dirty="0" smtClean="0">
                <a:cs typeface="Times New Roman" panose="02020603050405020304" pitchFamily="18" charset="0"/>
              </a:rPr>
              <a:t>In 2016, the average salary for miscellaneous management roles held by a White worker was $107,638, and for Black/African Americans that number decreased to $74,364.60 (Source: Census Bureau, 2018).</a:t>
            </a:r>
          </a:p>
          <a:p>
            <a:endParaRPr lang="en-US" sz="22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8524" y="5235493"/>
            <a:ext cx="1200360" cy="1253175"/>
          </a:xfrm>
          <a:prstGeom prst="rect">
            <a:avLst/>
          </a:prstGeom>
        </p:spPr>
      </p:pic>
    </p:spTree>
    <p:extLst>
      <p:ext uri="{BB962C8B-B14F-4D97-AF65-F5344CB8AC3E}">
        <p14:creationId xmlns:p14="http://schemas.microsoft.com/office/powerpoint/2010/main" val="162191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0498" y="5633124"/>
            <a:ext cx="998385" cy="1042313"/>
          </a:xfrm>
          <a:prstGeom prst="rect">
            <a:avLst/>
          </a:prstGeom>
        </p:spPr>
      </p:pic>
      <p:sp>
        <p:nvSpPr>
          <p:cNvPr id="5" name="Content Placeholder 2">
            <a:extLst>
              <a:ext uri="{FF2B5EF4-FFF2-40B4-BE49-F238E27FC236}">
                <a16:creationId xmlns:a16="http://schemas.microsoft.com/office/drawing/2014/main" id="{13FFB433-3BA2-AD41-95C4-316DDA1A362C}"/>
              </a:ext>
            </a:extLst>
          </p:cNvPr>
          <p:cNvSpPr>
            <a:spLocks noGrp="1"/>
          </p:cNvSpPr>
          <p:nvPr>
            <p:ph idx="1"/>
          </p:nvPr>
        </p:nvSpPr>
        <p:spPr>
          <a:xfrm>
            <a:off x="269080" y="2778461"/>
            <a:ext cx="5512071" cy="1386591"/>
          </a:xfrm>
        </p:spPr>
        <p:txBody>
          <a:bodyPr/>
          <a:lstStyle/>
          <a:p>
            <a:pPr marL="0" indent="0" algn="ctr">
              <a:buNone/>
            </a:pPr>
            <a:r>
              <a:rPr lang="en-US" dirty="0"/>
              <a:t>Refers to the attitude and beliefs we have about a racial group on a </a:t>
            </a:r>
            <a:r>
              <a:rPr lang="en-US" b="1" dirty="0"/>
              <a:t>conscious</a:t>
            </a:r>
            <a:r>
              <a:rPr lang="en-US" dirty="0"/>
              <a:t> </a:t>
            </a:r>
            <a:r>
              <a:rPr lang="en-US" dirty="0" smtClean="0"/>
              <a:t>level</a:t>
            </a:r>
            <a:endParaRPr lang="en-US" dirty="0"/>
          </a:p>
          <a:p>
            <a:pPr marL="0" indent="0">
              <a:buNone/>
            </a:pPr>
            <a:endParaRPr lang="en-US" dirty="0"/>
          </a:p>
          <a:p>
            <a:pPr marL="0" indent="0">
              <a:buNone/>
            </a:pPr>
            <a:endParaRPr lang="en-US" dirty="0"/>
          </a:p>
          <a:p>
            <a:pPr marL="0" indent="0">
              <a:buNone/>
            </a:pPr>
            <a:endParaRPr lang="en-US" dirty="0"/>
          </a:p>
        </p:txBody>
      </p:sp>
      <p:sp>
        <p:nvSpPr>
          <p:cNvPr id="7" name="Content Placeholder 2">
            <a:extLst>
              <a:ext uri="{FF2B5EF4-FFF2-40B4-BE49-F238E27FC236}">
                <a16:creationId xmlns:a16="http://schemas.microsoft.com/office/drawing/2014/main" id="{9BAABEED-60B5-1B47-89A5-047CE2740858}"/>
              </a:ext>
            </a:extLst>
          </p:cNvPr>
          <p:cNvSpPr txBox="1">
            <a:spLocks/>
          </p:cNvSpPr>
          <p:nvPr/>
        </p:nvSpPr>
        <p:spPr>
          <a:xfrm>
            <a:off x="-96488" y="4495397"/>
            <a:ext cx="5941590" cy="1386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discrimination, stereotyping, hate speech, violence, exclusionary practices, lack of empathy, favoritism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8" name="TextBox 7">
            <a:extLst>
              <a:ext uri="{FF2B5EF4-FFF2-40B4-BE49-F238E27FC236}">
                <a16:creationId xmlns:a16="http://schemas.microsoft.com/office/drawing/2014/main" id="{D6C800BF-B0FC-2747-B483-B9E2BFE1B7C5}"/>
              </a:ext>
            </a:extLst>
          </p:cNvPr>
          <p:cNvSpPr txBox="1"/>
          <p:nvPr/>
        </p:nvSpPr>
        <p:spPr>
          <a:xfrm>
            <a:off x="1661764" y="2170070"/>
            <a:ext cx="2425087" cy="707886"/>
          </a:xfrm>
          <a:prstGeom prst="rect">
            <a:avLst/>
          </a:prstGeom>
          <a:noFill/>
        </p:spPr>
        <p:txBody>
          <a:bodyPr wrap="none" rtlCol="0">
            <a:spAutoFit/>
          </a:bodyPr>
          <a:lstStyle/>
          <a:p>
            <a:pPr algn="ctr"/>
            <a:r>
              <a:rPr lang="en-US" sz="4000" dirty="0"/>
              <a:t>Definition </a:t>
            </a:r>
          </a:p>
        </p:txBody>
      </p:sp>
      <p:sp>
        <p:nvSpPr>
          <p:cNvPr id="9" name="TextBox 8">
            <a:extLst>
              <a:ext uri="{FF2B5EF4-FFF2-40B4-BE49-F238E27FC236}">
                <a16:creationId xmlns:a16="http://schemas.microsoft.com/office/drawing/2014/main" id="{3708DDB5-3283-044B-A203-3484C74FF837}"/>
              </a:ext>
            </a:extLst>
          </p:cNvPr>
          <p:cNvSpPr txBox="1"/>
          <p:nvPr/>
        </p:nvSpPr>
        <p:spPr>
          <a:xfrm>
            <a:off x="1383030" y="3901597"/>
            <a:ext cx="3284169" cy="707886"/>
          </a:xfrm>
          <a:prstGeom prst="rect">
            <a:avLst/>
          </a:prstGeom>
          <a:noFill/>
        </p:spPr>
        <p:txBody>
          <a:bodyPr wrap="none" rtlCol="0">
            <a:spAutoFit/>
          </a:bodyPr>
          <a:lstStyle/>
          <a:p>
            <a:pPr algn="ctr"/>
            <a:r>
              <a:rPr lang="en-US" sz="4000" dirty="0"/>
              <a:t>Manifestations</a:t>
            </a:r>
          </a:p>
        </p:txBody>
      </p:sp>
      <p:sp>
        <p:nvSpPr>
          <p:cNvPr id="13" name="Slide Number Placeholder 1"/>
          <p:cNvSpPr>
            <a:spLocks noGrp="1"/>
          </p:cNvSpPr>
          <p:nvPr>
            <p:ph type="sldNum" sz="quarter" idx="12"/>
          </p:nvPr>
        </p:nvSpPr>
        <p:spPr>
          <a:xfrm>
            <a:off x="11835442" y="6492875"/>
            <a:ext cx="356558" cy="365125"/>
          </a:xfrm>
        </p:spPr>
        <p:txBody>
          <a:bodyPr/>
          <a:lstStyle/>
          <a:p>
            <a:r>
              <a:rPr lang="en-US" dirty="0" smtClean="0">
                <a:solidFill>
                  <a:srgbClr val="90C226"/>
                </a:solidFill>
              </a:rPr>
              <a:t>10</a:t>
            </a:r>
            <a:endParaRPr lang="en-US" dirty="0">
              <a:solidFill>
                <a:srgbClr val="90C226"/>
              </a:solidFill>
            </a:endParaRPr>
          </a:p>
        </p:txBody>
      </p:sp>
      <p:sp>
        <p:nvSpPr>
          <p:cNvPr id="14" name="Title 1">
            <a:extLst>
              <a:ext uri="{FF2B5EF4-FFF2-40B4-BE49-F238E27FC236}">
                <a16:creationId xmlns:a16="http://schemas.microsoft.com/office/drawing/2014/main" id="{DB0AFEBD-194C-C341-BA9C-58950A44B13E}"/>
              </a:ext>
            </a:extLst>
          </p:cNvPr>
          <p:cNvSpPr txBox="1">
            <a:spLocks/>
          </p:cNvSpPr>
          <p:nvPr/>
        </p:nvSpPr>
        <p:spPr>
          <a:xfrm>
            <a:off x="6714898" y="1642665"/>
            <a:ext cx="5003099" cy="547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smtClean="0">
                <a:latin typeface="+mn-lt"/>
              </a:rPr>
              <a:t>Implicit Racial Bias </a:t>
            </a:r>
            <a:endParaRPr lang="en-US" b="1" u="sng" dirty="0">
              <a:latin typeface="+mn-lt"/>
            </a:endParaRPr>
          </a:p>
        </p:txBody>
      </p:sp>
      <p:sp>
        <p:nvSpPr>
          <p:cNvPr id="15" name="Title 1">
            <a:extLst>
              <a:ext uri="{FF2B5EF4-FFF2-40B4-BE49-F238E27FC236}">
                <a16:creationId xmlns:a16="http://schemas.microsoft.com/office/drawing/2014/main" id="{DB0AFEBD-194C-C341-BA9C-58950A44B13E}"/>
              </a:ext>
            </a:extLst>
          </p:cNvPr>
          <p:cNvSpPr txBox="1">
            <a:spLocks/>
          </p:cNvSpPr>
          <p:nvPr/>
        </p:nvSpPr>
        <p:spPr>
          <a:xfrm>
            <a:off x="372759" y="1642665"/>
            <a:ext cx="5003099" cy="5472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smtClean="0">
                <a:latin typeface="+mn-lt"/>
              </a:rPr>
              <a:t>Explicit Racial Bias </a:t>
            </a:r>
            <a:endParaRPr lang="en-US" b="1" u="sng" dirty="0">
              <a:latin typeface="+mn-lt"/>
            </a:endParaRPr>
          </a:p>
        </p:txBody>
      </p:sp>
      <p:sp>
        <p:nvSpPr>
          <p:cNvPr id="16" name="TextBox 15">
            <a:extLst>
              <a:ext uri="{FF2B5EF4-FFF2-40B4-BE49-F238E27FC236}">
                <a16:creationId xmlns:a16="http://schemas.microsoft.com/office/drawing/2014/main" id="{D6C800BF-B0FC-2747-B483-B9E2BFE1B7C5}"/>
              </a:ext>
            </a:extLst>
          </p:cNvPr>
          <p:cNvSpPr txBox="1"/>
          <p:nvPr/>
        </p:nvSpPr>
        <p:spPr>
          <a:xfrm>
            <a:off x="8121346" y="2170070"/>
            <a:ext cx="2425087" cy="707886"/>
          </a:xfrm>
          <a:prstGeom prst="rect">
            <a:avLst/>
          </a:prstGeom>
          <a:noFill/>
        </p:spPr>
        <p:txBody>
          <a:bodyPr wrap="none" rtlCol="0">
            <a:spAutoFit/>
          </a:bodyPr>
          <a:lstStyle/>
          <a:p>
            <a:pPr algn="ctr"/>
            <a:r>
              <a:rPr lang="en-US" sz="4000" dirty="0"/>
              <a:t>Definition </a:t>
            </a:r>
          </a:p>
        </p:txBody>
      </p:sp>
      <p:sp>
        <p:nvSpPr>
          <p:cNvPr id="17" name="TextBox 16">
            <a:extLst>
              <a:ext uri="{FF2B5EF4-FFF2-40B4-BE49-F238E27FC236}">
                <a16:creationId xmlns:a16="http://schemas.microsoft.com/office/drawing/2014/main" id="{3708DDB5-3283-044B-A203-3484C74FF837}"/>
              </a:ext>
            </a:extLst>
          </p:cNvPr>
          <p:cNvSpPr txBox="1"/>
          <p:nvPr/>
        </p:nvSpPr>
        <p:spPr>
          <a:xfrm>
            <a:off x="7691804" y="3901597"/>
            <a:ext cx="3284169" cy="707886"/>
          </a:xfrm>
          <a:prstGeom prst="rect">
            <a:avLst/>
          </a:prstGeom>
          <a:noFill/>
        </p:spPr>
        <p:txBody>
          <a:bodyPr wrap="none" rtlCol="0">
            <a:spAutoFit/>
          </a:bodyPr>
          <a:lstStyle/>
          <a:p>
            <a:pPr algn="ctr"/>
            <a:r>
              <a:rPr lang="en-US" sz="4000" dirty="0"/>
              <a:t>Manifestations</a:t>
            </a:r>
          </a:p>
        </p:txBody>
      </p:sp>
      <p:sp>
        <p:nvSpPr>
          <p:cNvPr id="18" name="Content Placeholder 2">
            <a:extLst>
              <a:ext uri="{FF2B5EF4-FFF2-40B4-BE49-F238E27FC236}">
                <a16:creationId xmlns:a16="http://schemas.microsoft.com/office/drawing/2014/main" id="{13FFB433-3BA2-AD41-95C4-316DDA1A362C}"/>
              </a:ext>
            </a:extLst>
          </p:cNvPr>
          <p:cNvSpPr txBox="1">
            <a:spLocks/>
          </p:cNvSpPr>
          <p:nvPr/>
        </p:nvSpPr>
        <p:spPr>
          <a:xfrm>
            <a:off x="6504895" y="2779333"/>
            <a:ext cx="5512072" cy="1386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smtClean="0"/>
              <a:t>Refers to the attitude and beliefs we have about a racial group on a </a:t>
            </a:r>
            <a:r>
              <a:rPr lang="en-US" b="1" dirty="0" smtClean="0"/>
              <a:t>unconscious</a:t>
            </a:r>
            <a:r>
              <a:rPr lang="en-US" dirty="0" smtClean="0"/>
              <a:t> level</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a:p>
        </p:txBody>
      </p:sp>
      <p:sp>
        <p:nvSpPr>
          <p:cNvPr id="19" name="Content Placeholder 2">
            <a:extLst>
              <a:ext uri="{FF2B5EF4-FFF2-40B4-BE49-F238E27FC236}">
                <a16:creationId xmlns:a16="http://schemas.microsoft.com/office/drawing/2014/main" id="{9BAABEED-60B5-1B47-89A5-047CE2740858}"/>
              </a:ext>
            </a:extLst>
          </p:cNvPr>
          <p:cNvSpPr txBox="1">
            <a:spLocks/>
          </p:cNvSpPr>
          <p:nvPr/>
        </p:nvSpPr>
        <p:spPr>
          <a:xfrm>
            <a:off x="6205921" y="4492466"/>
            <a:ext cx="6021051" cy="1386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discrimination, stereotyping, micro-aggressions, violence, exclusionary practices, lack of empathy, favoritism</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20" name="Title 1">
            <a:extLst>
              <a:ext uri="{FF2B5EF4-FFF2-40B4-BE49-F238E27FC236}">
                <a16:creationId xmlns:a16="http://schemas.microsoft.com/office/drawing/2014/main" id="{AA81E223-B792-8F49-A770-CEE8AD241BD0}"/>
              </a:ext>
            </a:extLst>
          </p:cNvPr>
          <p:cNvSpPr>
            <a:spLocks noGrp="1"/>
          </p:cNvSpPr>
          <p:nvPr>
            <p:ph type="title"/>
          </p:nvPr>
        </p:nvSpPr>
        <p:spPr>
          <a:xfrm>
            <a:off x="119921" y="850077"/>
            <a:ext cx="11952157" cy="721171"/>
          </a:xfrm>
        </p:spPr>
        <p:txBody>
          <a:bodyPr>
            <a:noAutofit/>
          </a:bodyPr>
          <a:lstStyle/>
          <a:p>
            <a:pPr algn="ctr"/>
            <a:r>
              <a:rPr lang="en-US" sz="5000" b="1" dirty="0" smtClean="0">
                <a:latin typeface="+mn-lt"/>
              </a:rPr>
              <a:t>How Did We Get Here? </a:t>
            </a:r>
            <a:endParaRPr lang="en-US" sz="5000" b="1" dirty="0">
              <a:latin typeface="+mn-lt"/>
            </a:endParaRPr>
          </a:p>
        </p:txBody>
      </p:sp>
      <p:graphicFrame>
        <p:nvGraphicFramePr>
          <p:cNvPr id="22" name="Table 21">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1196950843"/>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DEFINING:</a:t>
                      </a:r>
                      <a:r>
                        <a:rPr lang="en-US" sz="2000" b="1" baseline="0" dirty="0" smtClean="0">
                          <a:solidFill>
                            <a:schemeClr val="tx1"/>
                          </a:solidFill>
                          <a:latin typeface="+mj-lt"/>
                        </a:rPr>
                        <a:t> HOW?</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CREATING</a:t>
                      </a:r>
                      <a:r>
                        <a:rPr lang="en-US" sz="2000" b="1" baseline="0" dirty="0" smtClean="0">
                          <a:latin typeface="+mj-lt"/>
                        </a:rPr>
                        <a:t> RACIAL</a:t>
                      </a:r>
                    </a:p>
                    <a:p>
                      <a:pPr algn="ctr"/>
                      <a:r>
                        <a:rPr lang="en-US" sz="2000" b="1" baseline="0" dirty="0" smtClean="0">
                          <a:latin typeface="+mj-lt"/>
                        </a:rPr>
                        <a:t>EQUITY</a:t>
                      </a:r>
                      <a:endParaRPr lang="en-US" sz="2000" b="1" dirty="0">
                        <a:latin typeface="+mj-lt"/>
                      </a:endParaRPr>
                    </a:p>
                  </a:txBody>
                  <a:tcPr anchor="ctr">
                    <a:solidFill>
                      <a:srgbClr val="244224"/>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spTree>
    <p:extLst>
      <p:ext uri="{BB962C8B-B14F-4D97-AF65-F5344CB8AC3E}">
        <p14:creationId xmlns:p14="http://schemas.microsoft.com/office/powerpoint/2010/main" val="8260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80DDC47-0170-C54D-BBA9-A05E9E804733}"/>
              </a:ext>
            </a:extLst>
          </p:cNvPr>
          <p:cNvSpPr txBox="1"/>
          <p:nvPr/>
        </p:nvSpPr>
        <p:spPr>
          <a:xfrm>
            <a:off x="254384" y="6452771"/>
            <a:ext cx="2104038" cy="369332"/>
          </a:xfrm>
          <a:prstGeom prst="rect">
            <a:avLst/>
          </a:prstGeom>
          <a:noFill/>
        </p:spPr>
        <p:txBody>
          <a:bodyPr wrap="none" rtlCol="0">
            <a:spAutoFit/>
          </a:bodyPr>
          <a:lstStyle/>
          <a:p>
            <a:r>
              <a:rPr lang="en-US" dirty="0"/>
              <a:t>Source: SPARC, 2018</a:t>
            </a:r>
          </a:p>
        </p:txBody>
      </p:sp>
      <p:sp>
        <p:nvSpPr>
          <p:cNvPr id="12" name="Rectangle 11">
            <a:extLst>
              <a:ext uri="{FF2B5EF4-FFF2-40B4-BE49-F238E27FC236}">
                <a16:creationId xmlns:a16="http://schemas.microsoft.com/office/drawing/2014/main" id="{31453735-5888-1A48-BFAE-7E2D591D8298}"/>
              </a:ext>
            </a:extLst>
          </p:cNvPr>
          <p:cNvSpPr/>
          <p:nvPr/>
        </p:nvSpPr>
        <p:spPr>
          <a:xfrm>
            <a:off x="3578115" y="1353695"/>
            <a:ext cx="8133498" cy="2185214"/>
          </a:xfrm>
          <a:prstGeom prst="rect">
            <a:avLst/>
          </a:prstGeom>
        </p:spPr>
        <p:txBody>
          <a:bodyPr wrap="square">
            <a:spAutoFit/>
          </a:bodyPr>
          <a:lstStyle/>
          <a:p>
            <a:r>
              <a:rPr lang="en-US" sz="4000" b="1" dirty="0" smtClean="0"/>
              <a:t>Implicit </a:t>
            </a:r>
            <a:r>
              <a:rPr lang="en-US" sz="4000" b="1" dirty="0"/>
              <a:t>bias can affect:</a:t>
            </a:r>
          </a:p>
          <a:p>
            <a:pPr marL="285750" indent="-285750">
              <a:buFont typeface="Arial" panose="020B0604020202020204" pitchFamily="34" charset="0"/>
              <a:buChar char="•"/>
            </a:pPr>
            <a:r>
              <a:rPr lang="en-US" sz="3200" dirty="0"/>
              <a:t>Who gets hired</a:t>
            </a:r>
          </a:p>
          <a:p>
            <a:pPr marL="285750" indent="-285750">
              <a:buFont typeface="Arial" panose="020B0604020202020204" pitchFamily="34" charset="0"/>
              <a:buChar char="•"/>
            </a:pPr>
            <a:r>
              <a:rPr lang="en-US" sz="3200" dirty="0"/>
              <a:t>Who managers trust with assignments</a:t>
            </a:r>
          </a:p>
          <a:p>
            <a:pPr marL="285750" indent="-285750">
              <a:buFont typeface="Arial" panose="020B0604020202020204" pitchFamily="34" charset="0"/>
              <a:buChar char="•"/>
            </a:pPr>
            <a:r>
              <a:rPr lang="en-US" sz="3200" dirty="0"/>
              <a:t>Who gets </a:t>
            </a:r>
            <a:r>
              <a:rPr lang="en-US" sz="3200" dirty="0" smtClean="0"/>
              <a:t>promoted</a:t>
            </a:r>
            <a:endParaRPr lang="en-US" sz="3200" dirty="0"/>
          </a:p>
        </p:txBody>
      </p:sp>
      <p:sp>
        <p:nvSpPr>
          <p:cNvPr id="16" name="Title 1">
            <a:extLst>
              <a:ext uri="{FF2B5EF4-FFF2-40B4-BE49-F238E27FC236}">
                <a16:creationId xmlns:a16="http://schemas.microsoft.com/office/drawing/2014/main" id="{93119F05-7E82-C44E-ACB9-12627CA30A61}"/>
              </a:ext>
            </a:extLst>
          </p:cNvPr>
          <p:cNvSpPr txBox="1">
            <a:spLocks/>
          </p:cNvSpPr>
          <p:nvPr/>
        </p:nvSpPr>
        <p:spPr>
          <a:xfrm>
            <a:off x="2872423" y="3909930"/>
            <a:ext cx="9312108" cy="1325563"/>
          </a:xfrm>
          <a:prstGeom prst="rect">
            <a:avLst/>
          </a:prstGeom>
          <a:no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5400" b="1" dirty="0" smtClean="0">
                <a:latin typeface="+mn-lt"/>
              </a:rPr>
              <a:t>Does our provider workforce reflect </a:t>
            </a:r>
            <a:r>
              <a:rPr lang="en-US" sz="5400" b="1" dirty="0">
                <a:latin typeface="+mn-lt"/>
              </a:rPr>
              <a:t>the racial diversity of those we </a:t>
            </a:r>
            <a:r>
              <a:rPr lang="en-US" sz="5400" b="1" dirty="0" smtClean="0">
                <a:latin typeface="+mn-lt"/>
              </a:rPr>
              <a:t>serve?</a:t>
            </a:r>
          </a:p>
        </p:txBody>
      </p:sp>
      <p:sp>
        <p:nvSpPr>
          <p:cNvPr id="14" name="Slide Number Placeholder 1"/>
          <p:cNvSpPr>
            <a:spLocks noGrp="1"/>
          </p:cNvSpPr>
          <p:nvPr>
            <p:ph type="sldNum" sz="quarter" idx="12"/>
          </p:nvPr>
        </p:nvSpPr>
        <p:spPr>
          <a:xfrm>
            <a:off x="11835442" y="6492875"/>
            <a:ext cx="356558" cy="365125"/>
          </a:xfrm>
        </p:spPr>
        <p:txBody>
          <a:bodyPr/>
          <a:lstStyle/>
          <a:p>
            <a:fld id="{D57F1E4F-1CFF-5643-939E-217C01CDF565}" type="slidenum">
              <a:rPr lang="en-US" smtClean="0">
                <a:solidFill>
                  <a:srgbClr val="90C226"/>
                </a:solidFill>
              </a:rPr>
              <a:pPr/>
              <a:t>9</a:t>
            </a:fld>
            <a:endParaRPr lang="en-US" dirty="0">
              <a:solidFill>
                <a:srgbClr val="90C226"/>
              </a:solidFill>
            </a:endParaRPr>
          </a:p>
        </p:txBody>
      </p:sp>
      <p:graphicFrame>
        <p:nvGraphicFramePr>
          <p:cNvPr id="18" name="Table 17">
            <a:extLst>
              <a:ext uri="{FF2B5EF4-FFF2-40B4-BE49-F238E27FC236}">
                <a16:creationId xmlns:a16="http://schemas.microsoft.com/office/drawing/2014/main" id="{DDE14400-A41B-E34A-889B-ABC388A86440}"/>
              </a:ext>
            </a:extLst>
          </p:cNvPr>
          <p:cNvGraphicFramePr>
            <a:graphicFrameLocks noGrp="1"/>
          </p:cNvGraphicFramePr>
          <p:nvPr>
            <p:extLst>
              <p:ext uri="{D42A27DB-BD31-4B8C-83A1-F6EECF244321}">
                <p14:modId xmlns:p14="http://schemas.microsoft.com/office/powerpoint/2010/main" val="3063768964"/>
              </p:ext>
            </p:extLst>
          </p:nvPr>
        </p:nvGraphicFramePr>
        <p:xfrm>
          <a:off x="0" y="0"/>
          <a:ext cx="12192000" cy="7010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511380216"/>
                    </a:ext>
                  </a:extLst>
                </a:gridCol>
                <a:gridCol w="2438400">
                  <a:extLst>
                    <a:ext uri="{9D8B030D-6E8A-4147-A177-3AD203B41FA5}">
                      <a16:colId xmlns:a16="http://schemas.microsoft.com/office/drawing/2014/main" val="2638468338"/>
                    </a:ext>
                  </a:extLst>
                </a:gridCol>
                <a:gridCol w="2438400">
                  <a:extLst>
                    <a:ext uri="{9D8B030D-6E8A-4147-A177-3AD203B41FA5}">
                      <a16:colId xmlns:a16="http://schemas.microsoft.com/office/drawing/2014/main" val="2663339682"/>
                    </a:ext>
                  </a:extLst>
                </a:gridCol>
                <a:gridCol w="2438400">
                  <a:extLst>
                    <a:ext uri="{9D8B030D-6E8A-4147-A177-3AD203B41FA5}">
                      <a16:colId xmlns:a16="http://schemas.microsoft.com/office/drawing/2014/main" val="2721298494"/>
                    </a:ext>
                  </a:extLst>
                </a:gridCol>
                <a:gridCol w="2438400">
                  <a:extLst>
                    <a:ext uri="{9D8B030D-6E8A-4147-A177-3AD203B41FA5}">
                      <a16:colId xmlns:a16="http://schemas.microsoft.com/office/drawing/2014/main" val="2107357286"/>
                    </a:ext>
                  </a:extLst>
                </a:gridCol>
              </a:tblGrid>
              <a:tr h="610820">
                <a:tc>
                  <a:txBody>
                    <a:bodyPr/>
                    <a:lstStyle/>
                    <a:p>
                      <a:pPr algn="ctr"/>
                      <a:r>
                        <a:rPr lang="en-US" sz="2000" b="1" dirty="0" smtClean="0">
                          <a:solidFill>
                            <a:schemeClr val="bg1"/>
                          </a:solidFill>
                          <a:latin typeface="+mj-lt"/>
                        </a:rPr>
                        <a:t>SJC OVERVIEW</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bg1"/>
                          </a:solidFill>
                          <a:latin typeface="+mj-lt"/>
                        </a:rPr>
                        <a:t>RACIAL</a:t>
                      </a:r>
                      <a:r>
                        <a:rPr lang="en-US" sz="2000" b="1" baseline="0" dirty="0" smtClean="0">
                          <a:solidFill>
                            <a:schemeClr val="bg1"/>
                          </a:solidFill>
                          <a:latin typeface="+mj-lt"/>
                        </a:rPr>
                        <a:t> DISPARITIES</a:t>
                      </a:r>
                      <a:endParaRPr lang="en-US" sz="2000" b="1" dirty="0">
                        <a:solidFill>
                          <a:schemeClr val="bg1"/>
                        </a:solidFill>
                        <a:latin typeface="+mj-lt"/>
                      </a:endParaRPr>
                    </a:p>
                  </a:txBody>
                  <a:tcPr anchor="ctr">
                    <a:solidFill>
                      <a:srgbClr val="244224"/>
                    </a:solidFill>
                  </a:tcPr>
                </a:tc>
                <a:tc>
                  <a:txBody>
                    <a:bodyPr/>
                    <a:lstStyle/>
                    <a:p>
                      <a:pPr algn="ctr"/>
                      <a:r>
                        <a:rPr lang="en-US" sz="2000" b="1" dirty="0" smtClean="0">
                          <a:solidFill>
                            <a:schemeClr val="tx1"/>
                          </a:solidFill>
                          <a:latin typeface="+mj-lt"/>
                        </a:rPr>
                        <a:t>DEFINING:</a:t>
                      </a:r>
                      <a:r>
                        <a:rPr lang="en-US" sz="2000" b="1" baseline="0" dirty="0" smtClean="0">
                          <a:solidFill>
                            <a:schemeClr val="tx1"/>
                          </a:solidFill>
                          <a:latin typeface="+mj-lt"/>
                        </a:rPr>
                        <a:t> HOW?</a:t>
                      </a:r>
                      <a:endParaRPr lang="en-US" sz="2000" b="1" dirty="0">
                        <a:solidFill>
                          <a:schemeClr val="tx1"/>
                        </a:solidFill>
                        <a:latin typeface="+mj-lt"/>
                      </a:endParaRPr>
                    </a:p>
                  </a:txBody>
                  <a:tcPr anchor="ctr">
                    <a:solidFill>
                      <a:srgbClr val="FFC000"/>
                    </a:solidFill>
                  </a:tcPr>
                </a:tc>
                <a:tc>
                  <a:txBody>
                    <a:bodyPr/>
                    <a:lstStyle/>
                    <a:p>
                      <a:pPr algn="ctr"/>
                      <a:r>
                        <a:rPr lang="en-US" sz="2000" b="1" dirty="0" smtClean="0">
                          <a:latin typeface="+mj-lt"/>
                        </a:rPr>
                        <a:t>CREATING</a:t>
                      </a:r>
                      <a:r>
                        <a:rPr lang="en-US" sz="2000" b="1" baseline="0" dirty="0" smtClean="0">
                          <a:latin typeface="+mj-lt"/>
                        </a:rPr>
                        <a:t> RACIAL</a:t>
                      </a:r>
                    </a:p>
                    <a:p>
                      <a:pPr algn="ctr"/>
                      <a:r>
                        <a:rPr lang="en-US" sz="2000" b="1" baseline="0" dirty="0" smtClean="0">
                          <a:latin typeface="+mj-lt"/>
                        </a:rPr>
                        <a:t>EQUITY</a:t>
                      </a:r>
                      <a:endParaRPr lang="en-US" sz="2000" b="1" dirty="0">
                        <a:latin typeface="+mj-lt"/>
                      </a:endParaRPr>
                    </a:p>
                  </a:txBody>
                  <a:tcPr anchor="ctr">
                    <a:solidFill>
                      <a:srgbClr val="244224"/>
                    </a:solidFill>
                  </a:tcPr>
                </a:tc>
                <a:tc>
                  <a:txBody>
                    <a:bodyPr/>
                    <a:lstStyle/>
                    <a:p>
                      <a:pPr algn="ctr"/>
                      <a:r>
                        <a:rPr lang="en-US" sz="2000" b="1" dirty="0" smtClean="0">
                          <a:latin typeface="+mj-lt"/>
                        </a:rPr>
                        <a:t>DISCUSSION</a:t>
                      </a:r>
                      <a:endParaRPr lang="en-US" sz="2000" b="1" dirty="0">
                        <a:latin typeface="+mj-lt"/>
                      </a:endParaRPr>
                    </a:p>
                  </a:txBody>
                  <a:tcPr anchor="ctr">
                    <a:solidFill>
                      <a:srgbClr val="244224"/>
                    </a:solidFill>
                  </a:tcPr>
                </a:tc>
                <a:extLst>
                  <a:ext uri="{0D108BD9-81ED-4DB2-BD59-A6C34878D82A}">
                    <a16:rowId xmlns:a16="http://schemas.microsoft.com/office/drawing/2014/main" val="4121719507"/>
                  </a:ext>
                </a:extLst>
              </a:tr>
            </a:tbl>
          </a:graphicData>
        </a:graphic>
      </p:graphicFrame>
      <p:pic>
        <p:nvPicPr>
          <p:cNvPr id="19" name="Picture 18">
            <a:extLst>
              <a:ext uri="{FF2B5EF4-FFF2-40B4-BE49-F238E27FC236}">
                <a16:creationId xmlns:a16="http://schemas.microsoft.com/office/drawing/2014/main" id="{D022B97A-3373-E946-A5B1-389273203E1F}"/>
              </a:ext>
            </a:extLst>
          </p:cNvPr>
          <p:cNvPicPr>
            <a:picLocks noChangeAspect="1"/>
          </p:cNvPicPr>
          <p:nvPr/>
        </p:nvPicPr>
        <p:blipFill rotWithShape="1">
          <a:blip r:embed="rId3"/>
          <a:srcRect t="25041" b="17138"/>
          <a:stretch/>
        </p:blipFill>
        <p:spPr>
          <a:xfrm>
            <a:off x="291608" y="2076357"/>
            <a:ext cx="2352202" cy="3113019"/>
          </a:xfrm>
          <a:prstGeom prst="rect">
            <a:avLst/>
          </a:prstGeom>
        </p:spPr>
      </p:pic>
      <p:pic>
        <p:nvPicPr>
          <p:cNvPr id="20" name="Picture 19">
            <a:extLst>
              <a:ext uri="{FF2B5EF4-FFF2-40B4-BE49-F238E27FC236}">
                <a16:creationId xmlns:a16="http://schemas.microsoft.com/office/drawing/2014/main" id="{CE729EC0-FB0A-D243-94B7-8EC328AE0CD4}"/>
              </a:ext>
            </a:extLst>
          </p:cNvPr>
          <p:cNvPicPr>
            <a:picLocks noChangeAspect="1"/>
          </p:cNvPicPr>
          <p:nvPr/>
        </p:nvPicPr>
        <p:blipFill>
          <a:blip r:embed="rId4"/>
          <a:stretch>
            <a:fillRect/>
          </a:stretch>
        </p:blipFill>
        <p:spPr>
          <a:xfrm>
            <a:off x="177301" y="812962"/>
            <a:ext cx="2580816" cy="1263395"/>
          </a:xfrm>
          <a:prstGeom prst="rect">
            <a:avLst/>
          </a:prstGeom>
        </p:spPr>
      </p:pic>
      <p:pic>
        <p:nvPicPr>
          <p:cNvPr id="21" name="Picture 20">
            <a:extLst>
              <a:ext uri="{FF2B5EF4-FFF2-40B4-BE49-F238E27FC236}">
                <a16:creationId xmlns:a16="http://schemas.microsoft.com/office/drawing/2014/main" id="{135478FD-00DA-4F45-9347-966ED812E1F9}"/>
              </a:ext>
            </a:extLst>
          </p:cNvPr>
          <p:cNvPicPr>
            <a:picLocks noChangeAspect="1"/>
          </p:cNvPicPr>
          <p:nvPr/>
        </p:nvPicPr>
        <p:blipFill rotWithShape="1">
          <a:blip r:embed="rId5"/>
          <a:srcRect l="14981" r="6481"/>
          <a:stretch/>
        </p:blipFill>
        <p:spPr>
          <a:xfrm>
            <a:off x="254384" y="5217671"/>
            <a:ext cx="2618039" cy="112016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0498" y="5633124"/>
            <a:ext cx="998385" cy="1042313"/>
          </a:xfrm>
          <a:prstGeom prst="rect">
            <a:avLst/>
          </a:prstGeom>
        </p:spPr>
      </p:pic>
    </p:spTree>
    <p:extLst>
      <p:ext uri="{BB962C8B-B14F-4D97-AF65-F5344CB8AC3E}">
        <p14:creationId xmlns:p14="http://schemas.microsoft.com/office/powerpoint/2010/main" val="198068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BD9F24CEE7204A97B83497CFB24009" ma:contentTypeVersion="11" ma:contentTypeDescription="Create a new document." ma:contentTypeScope="" ma:versionID="2a36ea64251ea86a0744e2713e9becac">
  <xsd:schema xmlns:xsd="http://www.w3.org/2001/XMLSchema" xmlns:xs="http://www.w3.org/2001/XMLSchema" xmlns:p="http://schemas.microsoft.com/office/2006/metadata/properties" xmlns:ns2="3e5e5ab1-9919-415a-8531-73445ca70f9c" xmlns:ns3="487079cd-3e6b-4167-bf3d-7b4eb5d3993c" targetNamespace="http://schemas.microsoft.com/office/2006/metadata/properties" ma:root="true" ma:fieldsID="2735744a72cfd8a90c936e8c913f7b08" ns2:_="" ns3:_="">
    <xsd:import namespace="3e5e5ab1-9919-415a-8531-73445ca70f9c"/>
    <xsd:import namespace="487079cd-3e6b-4167-bf3d-7b4eb5d3993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5e5ab1-9919-415a-8531-73445ca70f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7079cd-3e6b-4167-bf3d-7b4eb5d3993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E41DC8-88C9-4688-9090-5107F3E59D21}"/>
</file>

<file path=customXml/itemProps2.xml><?xml version="1.0" encoding="utf-8"?>
<ds:datastoreItem xmlns:ds="http://schemas.openxmlformats.org/officeDocument/2006/customXml" ds:itemID="{E313FE4D-BFF4-4BFD-BEC8-5EC5B5A80644}"/>
</file>

<file path=customXml/itemProps3.xml><?xml version="1.0" encoding="utf-8"?>
<ds:datastoreItem xmlns:ds="http://schemas.openxmlformats.org/officeDocument/2006/customXml" ds:itemID="{C0D2CD95-CEB4-4E7B-B4F8-ACB3DD6EF468}"/>
</file>

<file path=docProps/app.xml><?xml version="1.0" encoding="utf-8"?>
<Properties xmlns="http://schemas.openxmlformats.org/officeDocument/2006/extended-properties" xmlns:vt="http://schemas.openxmlformats.org/officeDocument/2006/docPropsVTypes">
  <TotalTime>0</TotalTime>
  <Words>1554</Words>
  <Application>Microsoft Office PowerPoint</Application>
  <PresentationFormat>Widescreen</PresentationFormat>
  <Paragraphs>345</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Calibri Light</vt:lpstr>
      <vt:lpstr>Georgia</vt:lpstr>
      <vt:lpstr>Open Sans</vt:lpstr>
      <vt:lpstr>Open Sans SemiBold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Racial Disparities: Los Angeles County</vt:lpstr>
      <vt:lpstr>How Did We Get Here? </vt:lpstr>
      <vt:lpstr>PowerPoint Presentation</vt:lpstr>
      <vt:lpstr>PowerPoint Presentation</vt:lpstr>
      <vt:lpstr>PowerPoint Presentation</vt:lpstr>
      <vt:lpstr>PowerPoint Presentation</vt:lpstr>
      <vt:lpstr>Creating Racial Equity </vt:lpstr>
      <vt:lpstr>Intentional Recruitment </vt:lpstr>
      <vt:lpstr>Modified Employee Eligibility Requirements</vt:lpstr>
      <vt:lpstr>Hiring a Diverse Workforce</vt:lpstr>
      <vt:lpstr>Supporting a Diverse Workforce</vt:lpstr>
      <vt:lpstr>Building a Race Equity Culture:  The Race Equity Cycle </vt:lpstr>
      <vt:lpstr>Building a Race Equity Culture:  The Role of Levers </vt:lpstr>
      <vt:lpstr>Building a Race Equity Culture:  Envisioning A Race Equity Culture </vt:lpstr>
      <vt:lpstr> Benefits of A Diverse Workplace: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2019-07-18T00:33:41Z</dcterms:created>
  <dcterms:modified xsi:type="dcterms:W3CDTF">2019-07-18T00:37:11Z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0x0101008EBD9F24CEE7204A97B83497CFB24009</vt:lpwstr>
  </property>
</Properties>
</file>