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Montserrat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0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d73ef955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5d73ef955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73ef955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5d73ef955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d73ef955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5d73ef955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d73ef9559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d73ef9559_1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d73ef9559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5d73ef9559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fd09680c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fd09680c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fa35b9a7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fa35b9a7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d73ef9559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5d73ef9559_1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d73ef9559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5d73ef9559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d73ef9559_1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5d73ef9559_1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73ef9559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73ef9559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d73ef9559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5d73ef9559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d73ef955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d73ef955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d73ef9559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d73ef9559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fa35b9a7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fa35b9a7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fa35b9a7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fa35b9a7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73ef9559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73ef9559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73ef9559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73ef9559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12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73ef9559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73ef9559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d73ef9559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d73ef9559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d73ef9559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d73ef9559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d73ef9559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d73ef9559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d73ef955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d73ef955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ointsourceyouth.org/nationalsymposiu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ilar@pointsourceyouth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://www.pointsourceyouth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79125" y="3925600"/>
            <a:ext cx="39867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Pilar Barreyro, Associate Director, Northeast &amp; Strategic Communications, </a:t>
            </a:r>
            <a:r>
              <a:rPr lang="en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Point Source Youth</a:t>
            </a:r>
            <a:endParaRPr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79124" y="258475"/>
            <a:ext cx="4615967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Host Homes for Youth Experiencing Homelessness</a:t>
            </a:r>
            <a:endParaRPr sz="42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/>
        </p:nvSpPr>
        <p:spPr>
          <a:xfrm>
            <a:off x="497400" y="1677783"/>
            <a:ext cx="81492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Developing a common ground for participants. You, young </a:t>
            </a:r>
            <a:r>
              <a:rPr lang="en" sz="16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folx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&amp; common themes: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Assertive Communication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LGBTQ 101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 &amp; Privilege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Trauma &amp; Resiliency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Adultism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Biases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912725" y="225375"/>
            <a:ext cx="696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3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Addressing Community Needs</a:t>
            </a:r>
            <a:endParaRPr sz="33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C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216046" y="1457230"/>
            <a:ext cx="81492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Opportunity for Questions</a:t>
            </a:r>
            <a:b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/>
          </a:p>
          <a:p>
            <a:pPr marL="6858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Group Discussion Activities</a:t>
            </a:r>
            <a:b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/>
          </a:p>
          <a:p>
            <a:pPr marL="6858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for Understanding</a:t>
            </a:r>
            <a:b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/>
          </a:p>
          <a:p>
            <a:pPr marL="6858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Conversations with former participants</a:t>
            </a:r>
            <a:endParaRPr sz="1600" dirty="0"/>
          </a:p>
          <a:p>
            <a:pPr marL="685800" marR="0" lvl="8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5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862875" y="146075"/>
            <a:ext cx="696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3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Creating Dialogue</a:t>
            </a:r>
            <a:endParaRPr sz="33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/>
        </p:nvSpPr>
        <p:spPr>
          <a:xfrm>
            <a:off x="321125" y="1475584"/>
            <a:ext cx="81492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Monthly host dinners allow folks to discuss challenges, successes, and provides an opportunity for continued training. 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" sz="1600" dirty="0">
                <a:latin typeface="Montserrat"/>
                <a:ea typeface="Montserrat"/>
                <a:cs typeface="Montserrat"/>
                <a:sym typeface="Montserrat"/>
              </a:rPr>
            </a:b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Refresher topics: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Assertive communication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Conflict resolution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Goal setting &amp; support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912725" y="207900"/>
            <a:ext cx="696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3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Ongoing Support</a:t>
            </a:r>
            <a:endParaRPr sz="33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/>
        </p:nvSpPr>
        <p:spPr>
          <a:xfrm>
            <a:off x="224700" y="1165500"/>
            <a:ext cx="4887000" cy="28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EQUITY PRACTICES</a:t>
            </a:r>
            <a:endParaRPr sz="60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5B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311700" y="-41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Equity Practices</a:t>
            </a:r>
            <a:endParaRPr sz="3600" dirty="0"/>
          </a:p>
        </p:txBody>
      </p:sp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311700" y="5149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Keys to Success</a:t>
            </a:r>
            <a:endParaRPr sz="2400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214984" y="151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Low barrier housing/housing first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management centers resources  for youth, especially for LGBTQ youth &amp; youth of color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Host Stipends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Required host trainings include a focus on supporting trans youth, LGBTQ youth, youth of color, intersectionality, as well as addressing white privilege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311700" y="1749075"/>
            <a:ext cx="6966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43400" y="1261825"/>
            <a:ext cx="5913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YOUTH LEADERSHIP</a:t>
            </a:r>
            <a:endParaRPr sz="60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311700" y="90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Youth Leadership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1"/>
          </p:nvPr>
        </p:nvSpPr>
        <p:spPr>
          <a:xfrm>
            <a:off x="311700" y="1643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Youth Advisory Boards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Youth on hiring committees for agency staff (program managers, case managers, etc.)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Youth selection of hosts as part of matching process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Youth &amp; Host contracts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Peer Movers &amp; paid positions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717000"/>
            <a:ext cx="85206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Keys to Success</a:t>
            </a:r>
            <a:endParaRPr sz="30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C6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1"/>
          <p:cNvSpPr/>
          <p:nvPr/>
        </p:nvSpPr>
        <p:spPr>
          <a:xfrm>
            <a:off x="988350" y="1444075"/>
            <a:ext cx="7167300" cy="29493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40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DATA FROM HOST HOME PILOTS</a:t>
            </a:r>
            <a:endParaRPr sz="4000" b="1" i="0" u="none" strike="noStrike" cap="none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C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322025" y="0"/>
            <a:ext cx="8127900" cy="66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What the Data Shows</a:t>
            </a:r>
            <a:endParaRPr sz="33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43" name="Google Shape;243;p42"/>
          <p:cNvSpPr txBox="1"/>
          <p:nvPr/>
        </p:nvSpPr>
        <p:spPr>
          <a:xfrm>
            <a:off x="-149513" y="466113"/>
            <a:ext cx="9293513" cy="436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Early Results From Host Home Pilots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Need for long term job/ vocational training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■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Participants are accessing jobs, however mostly part time, temporary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Stable access to food 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■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Ensuring folks are applying for 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EBT and SNAP</a:t>
            </a: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benefits and receiving support for assessing nutritional food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stressors 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■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Although their environment has changed, participants still have trouble falling asleep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○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Need for agency approach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■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Participants feel well connected with wraparound staff support (not just from the HH program employee)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■"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Staff x HH Participant Communication is the key to success! </a:t>
            </a:r>
            <a:br>
              <a:rPr lang="en" sz="15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													</a:t>
            </a: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6F043-8FF3-6444-B423-FA5E891D0EEE}"/>
              </a:ext>
            </a:extLst>
          </p:cNvPr>
          <p:cNvSpPr txBox="1"/>
          <p:nvPr/>
        </p:nvSpPr>
        <p:spPr>
          <a:xfrm>
            <a:off x="7672998" y="4735815"/>
            <a:ext cx="1397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100" dirty="0">
                <a:latin typeface="Montserrat"/>
                <a:ea typeface="Montserrat"/>
                <a:cs typeface="Montserrat"/>
                <a:sym typeface="Montserrat"/>
              </a:rPr>
              <a:t>Petering, 2019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5B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3"/>
          <p:cNvSpPr/>
          <p:nvPr/>
        </p:nvSpPr>
        <p:spPr>
          <a:xfrm>
            <a:off x="988350" y="1444075"/>
            <a:ext cx="7167300" cy="29493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40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FREQUENTLY ASKED QUESTIONS</a:t>
            </a:r>
            <a:endParaRPr sz="4000" b="1" i="0" u="none" strike="noStrike" cap="none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699" y="2658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POINT SOURCE YOUTH</a:t>
            </a:r>
            <a:endParaRPr sz="36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4">
            <a:alphaModFix amt="0"/>
          </a:blip>
          <a:srcRect/>
          <a:stretch/>
        </p:blipFill>
        <p:spPr>
          <a:xfrm>
            <a:off x="940175" y="1283250"/>
            <a:ext cx="5114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B61146-A71C-DC4E-ADDB-0A292F0D9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19" y="1283250"/>
            <a:ext cx="6178161" cy="341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5B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/>
          <p:nvPr/>
        </p:nvSpPr>
        <p:spPr>
          <a:xfrm>
            <a:off x="236575" y="445475"/>
            <a:ext cx="77634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the protections and oversights that are in place to ensure that as best as can be--we have a safe and secure and affirming environment for the youth in host homes?</a:t>
            </a:r>
            <a:b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should there be diversity amongst host homes?</a:t>
            </a:r>
            <a:b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happens if a host has a vacation or needs to go out of town while hosting a youth?</a:t>
            </a:r>
            <a:b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does it mean to have youth choice?</a:t>
            </a:r>
            <a:b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are host homes different from foster care? How do host stipends differ from foster care payments?</a:t>
            </a:r>
            <a:b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if there’s conflict between hosts and youth?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/>
          <p:nvPr/>
        </p:nvSpPr>
        <p:spPr>
          <a:xfrm>
            <a:off x="1202100" y="1444100"/>
            <a:ext cx="6739800" cy="27249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40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TAKEAWAYS</a:t>
            </a:r>
            <a:endParaRPr sz="4000" b="1" i="0" u="none" strike="noStrike" cap="none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/>
        </p:nvSpPr>
        <p:spPr>
          <a:xfrm>
            <a:off x="389825" y="1527050"/>
            <a:ext cx="5075400" cy="3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Take advantage of the wealth of knowledge built up on host homes nationally</a:t>
            </a:r>
            <a:br>
              <a:rPr lang="en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Monthly Group &amp; Individual Meetings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 can connect you with other agencies successfully implementing host homes now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Host Homes Handbook 2.0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 time problem solving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912725" y="135250"/>
            <a:ext cx="696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Don’t Recreate the Wheel</a:t>
            </a:r>
            <a:endParaRPr sz="33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46"/>
          <p:cNvPicPr preferRelativeResize="0"/>
          <p:nvPr/>
        </p:nvPicPr>
        <p:blipFill rotWithShape="1">
          <a:blip r:embed="rId4">
            <a:alphaModFix/>
          </a:blip>
          <a:srcRect l="-1618" t="33544" r="4114" b="-7269"/>
          <a:stretch/>
        </p:blipFill>
        <p:spPr>
          <a:xfrm>
            <a:off x="5678125" y="1578450"/>
            <a:ext cx="3177826" cy="29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235500" y="154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SAVE THE DATE</a:t>
            </a:r>
            <a:endParaRPr sz="48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7"/>
          <p:cNvSpPr txBox="1"/>
          <p:nvPr/>
        </p:nvSpPr>
        <p:spPr>
          <a:xfrm>
            <a:off x="235500" y="1641292"/>
            <a:ext cx="8520600" cy="315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1st Annual </a:t>
            </a:r>
            <a:r>
              <a:rPr lang="en" sz="3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Southern Symposium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 on Solutions to End Youth Homelessness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September 16 &amp; 17, 2019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Atlanta, GA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117775" y="150775"/>
            <a:ext cx="865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CONTACT US!</a:t>
            </a:r>
            <a:endParaRPr sz="40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170725" y="1072350"/>
            <a:ext cx="4286975" cy="2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Pilar Barreyro</a:t>
            </a:r>
            <a:b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Associate Director, Northeast &amp; Strategic </a:t>
            </a:r>
            <a:b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Communications</a:t>
            </a:r>
            <a:b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Email: </a:t>
            </a:r>
            <a:r>
              <a:rPr lang="en" sz="14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pilar@pointsourceyouth.org</a:t>
            </a:r>
            <a:r>
              <a:rPr lang="en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94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POINT SOURCE YOUTH</a:t>
            </a:r>
            <a:endParaRPr sz="36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284700" y="1439225"/>
            <a:ext cx="8574600" cy="3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Advocacy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(Build community support for program, assist with funding meetings)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Technical Assistance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(Intensive, in-person TA to help with program funding and implementation, hiring/training staff, ongoing support and troubleshooting, connecting with field experts and other providers and access to a growing resource library and program handbooks)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Evaluation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(Pay youth participants to take surveys on their experiences in the program and well-being at three month intervals, build support for interventions through published quantitative and qualitative data)</a:t>
            </a:r>
            <a:b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311700" y="57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SERVICES</a:t>
            </a:r>
            <a:endParaRPr sz="36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2F2D8-96A8-EA47-8FE3-C177330A0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82"/>
            <a:ext cx="9144000" cy="51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/>
        </p:nvSpPr>
        <p:spPr>
          <a:xfrm>
            <a:off x="0" y="686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How Point Source Youth Can Help</a:t>
            </a:r>
            <a:endParaRPr sz="33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183375" y="1081900"/>
            <a:ext cx="85206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Host-Guest Matching Process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Host Applications and Reference Requests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Budget Assistance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Staffing and Hiring Processes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Recruiting and Engaging Hosts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Youth Applications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Marketing Materials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Advising Length of Stay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Planning and Leading Host Home Trainings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Connecting Experts and Leaders in the Space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1940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Host Homes Handbook 2.0</a:t>
            </a:r>
            <a:endParaRPr sz="3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4364500" y="1869350"/>
            <a:ext cx="3919200" cy="2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Free PDF available for download and order one free hard copy at: </a:t>
            </a:r>
            <a:r>
              <a:rPr lang="en" sz="1600" u="sng" dirty="0"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www.pointsourceyouth.org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975" y="831113"/>
            <a:ext cx="3212926" cy="413567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85675" y="1103875"/>
            <a:ext cx="6255600" cy="3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BEST PRACTICES FOR TRAINING HOSTS</a:t>
            </a:r>
            <a:endParaRPr sz="48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409318" y="1584989"/>
            <a:ext cx="81573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Volunteers/ Supporters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Flyers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Targeted Facebook Ads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 Media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Email Blasts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Char char="●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Word of mouth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20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" sz="20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923425" y="150500"/>
            <a:ext cx="696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Engage the Community</a:t>
            </a:r>
            <a:endParaRPr sz="33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1783" y="1584990"/>
            <a:ext cx="2180950" cy="26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7156" y="1584989"/>
            <a:ext cx="1732336" cy="260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C6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/>
        </p:nvSpPr>
        <p:spPr>
          <a:xfrm>
            <a:off x="-214777" y="1404477"/>
            <a:ext cx="61320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Regular and ongoing host home trainings provide the opportunity for follow up.</a:t>
            </a:r>
            <a:endParaRPr sz="1600" dirty="0"/>
          </a:p>
          <a:p>
            <a:pPr marL="6858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a training schedule &amp; be </a:t>
            </a:r>
            <a:r>
              <a:rPr lang="en" sz="1600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flexible</a:t>
            </a:r>
            <a:endParaRPr sz="1600" dirty="0"/>
          </a:p>
          <a:p>
            <a:pPr marL="6858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Weekdays &amp; Weekends</a:t>
            </a:r>
            <a:endParaRPr sz="1600" dirty="0"/>
          </a:p>
          <a:p>
            <a:pPr marL="6858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Training recommendations:</a:t>
            </a:r>
            <a:endParaRPr sz="1600" dirty="0"/>
          </a:p>
          <a:p>
            <a:pPr marL="10287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day</a:t>
            </a:r>
            <a:endParaRPr sz="1600" dirty="0"/>
          </a:p>
          <a:p>
            <a:pPr marL="10287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4-6 hours</a:t>
            </a:r>
            <a:endParaRPr sz="1600" dirty="0"/>
          </a:p>
          <a:p>
            <a:pPr marL="685800" marR="0" lvl="8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5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862875" y="268125"/>
            <a:ext cx="696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300" b="1">
                <a:solidFill>
                  <a:srgbClr val="BE81B8"/>
                </a:solidFill>
                <a:latin typeface="Montserrat"/>
                <a:ea typeface="Montserrat"/>
                <a:cs typeface="Montserrat"/>
                <a:sym typeface="Montserrat"/>
              </a:rPr>
              <a:t>Respect Folks’ Time</a:t>
            </a:r>
            <a:endParaRPr sz="3300" b="1">
              <a:solidFill>
                <a:srgbClr val="BE81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875" y="146075"/>
            <a:ext cx="1242100" cy="1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3.googleusercontent.com/OZ31WM8eFwpqb44fgVmSQjWIGRU1QS8e8fWVIJoey7gvlP59BJ-mW26dj-5n0nFUP6yx7O5wZYgh4C1TAMP0Ub33DybED7nXdescR2KTDo3DbwZoce6vN_eAG9R0ylNgMLZKqmRkL5s">
            <a:extLst>
              <a:ext uri="{FF2B5EF4-FFF2-40B4-BE49-F238E27FC236}">
                <a16:creationId xmlns:a16="http://schemas.microsoft.com/office/drawing/2014/main" id="{BF01914A-EFCD-BD43-8080-68841380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1736"/>
            <a:ext cx="4429208" cy="20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A211B7-ADA9-ED4B-A125-9F5C2ED9CE87}"/>
              </a:ext>
            </a:extLst>
          </p:cNvPr>
          <p:cNvSpPr txBox="1"/>
          <p:nvPr/>
        </p:nvSpPr>
        <p:spPr>
          <a:xfrm>
            <a:off x="5556738" y="4497169"/>
            <a:ext cx="262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Montserrat"/>
                <a:ea typeface="Montserrat"/>
                <a:cs typeface="Montserrat"/>
                <a:sym typeface="Montserrat"/>
              </a:rPr>
              <a:t>St. Ambrose Housing Aid Center</a:t>
            </a:r>
          </a:p>
          <a:p>
            <a:pPr algn="ctr"/>
            <a:r>
              <a:rPr lang="en-US" sz="1100" dirty="0">
                <a:latin typeface="Montserrat"/>
                <a:sym typeface="Montserrat"/>
              </a:rPr>
              <a:t>Baltimore, MD</a:t>
            </a:r>
            <a:endParaRPr lang="en-US" sz="11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D9F24CEE7204A97B83497CFB24009" ma:contentTypeVersion="11" ma:contentTypeDescription="Create a new document." ma:contentTypeScope="" ma:versionID="2a36ea64251ea86a0744e2713e9becac">
  <xsd:schema xmlns:xsd="http://www.w3.org/2001/XMLSchema" xmlns:xs="http://www.w3.org/2001/XMLSchema" xmlns:p="http://schemas.microsoft.com/office/2006/metadata/properties" xmlns:ns2="3e5e5ab1-9919-415a-8531-73445ca70f9c" xmlns:ns3="487079cd-3e6b-4167-bf3d-7b4eb5d3993c" targetNamespace="http://schemas.microsoft.com/office/2006/metadata/properties" ma:root="true" ma:fieldsID="2735744a72cfd8a90c936e8c913f7b08" ns2:_="" ns3:_="">
    <xsd:import namespace="3e5e5ab1-9919-415a-8531-73445ca70f9c"/>
    <xsd:import namespace="487079cd-3e6b-4167-bf3d-7b4eb5d39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e5ab1-9919-415a-8531-73445ca70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079cd-3e6b-4167-bf3d-7b4eb5d39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B40B82-A9D3-481C-924F-251D23ED712E}"/>
</file>

<file path=customXml/itemProps2.xml><?xml version="1.0" encoding="utf-8"?>
<ds:datastoreItem xmlns:ds="http://schemas.openxmlformats.org/officeDocument/2006/customXml" ds:itemID="{EB360CC7-FD4B-46B6-ABAE-DDF5AE884A79}"/>
</file>

<file path=customXml/itemProps3.xml><?xml version="1.0" encoding="utf-8"?>
<ds:datastoreItem xmlns:ds="http://schemas.openxmlformats.org/officeDocument/2006/customXml" ds:itemID="{5C10024F-4951-400E-9217-F25E38990ECE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591</Words>
  <Application>Microsoft Macintosh PowerPoint</Application>
  <PresentationFormat>On-screen Show (16:9)</PresentationFormat>
  <Paragraphs>125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Montserrat</vt:lpstr>
      <vt:lpstr>Arial</vt:lpstr>
      <vt:lpstr>Simple Light</vt:lpstr>
      <vt:lpstr>Simple Light</vt:lpstr>
      <vt:lpstr>PowerPoint Presentation</vt:lpstr>
      <vt:lpstr>POINT SOURCE YOUTH</vt:lpstr>
      <vt:lpstr>POINT SOURCE YOUTH</vt:lpstr>
      <vt:lpstr>PowerPoint Presentation</vt:lpstr>
      <vt:lpstr>PowerPoint Presentation</vt:lpstr>
      <vt:lpstr>Host Homes Handbook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Equity Practices</vt:lpstr>
      <vt:lpstr>PowerPoint Presentation</vt:lpstr>
      <vt:lpstr>Youth Leadership</vt:lpstr>
      <vt:lpstr>PowerPoint Presentation</vt:lpstr>
      <vt:lpstr>What the Data Shows </vt:lpstr>
      <vt:lpstr>PowerPoint Presentation</vt:lpstr>
      <vt:lpstr>PowerPoint Presentation</vt:lpstr>
      <vt:lpstr>PowerPoint Presentation</vt:lpstr>
      <vt:lpstr>PowerPoint Presentation</vt:lpstr>
      <vt:lpstr>SAVE THE DATE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Pilar Barreyro</cp:lastModifiedBy>
  <cp:revision>1</cp:revision>
  <dcterms:modified xsi:type="dcterms:W3CDTF">2019-07-17T22:37:40Z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0x0101008EBD9F24CEE7204A97B83497CFB24009</vt:lpwstr>
  </property>
</Properties>
</file>