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handoutMasterIdLst>
    <p:handoutMasterId r:id="rId12"/>
  </p:handoutMasterIdLst>
  <p:sldIdLst>
    <p:sldId id="301" r:id="rId2"/>
    <p:sldId id="313" r:id="rId3"/>
    <p:sldId id="319" r:id="rId4"/>
    <p:sldId id="327" r:id="rId5"/>
    <p:sldId id="335" r:id="rId6"/>
    <p:sldId id="343" r:id="rId7"/>
    <p:sldId id="351" r:id="rId8"/>
    <p:sldId id="369" r:id="rId9"/>
    <p:sldId id="31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  <p:cmAuthor id="1" name="Sharyl Caras" initials="S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6327" autoAdjust="0"/>
  </p:normalViewPr>
  <p:slideViewPr>
    <p:cSldViewPr snapToGrid="0" snapToObjects="1">
      <p:cViewPr varScale="1">
        <p:scale>
          <a:sx n="110" d="100"/>
          <a:sy n="110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0A20B0A7-1536-43A2-89D6-ED51FE0A94D5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11A0A02B-6BB1-450F-9DB7-9FB519DC7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67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48C099C-8858-42FB-BBCF-4B9648D1895D}" type="datetimeFigureOut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F4C122A-E8EA-4DC4-A744-6947D3A016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5A71-4C52-4CD6-907B-51B0B927B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9CB2-7BD4-4273-82C9-DDCB3659E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AD384-31AE-465D-AD58-0A625F32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3362-4B6F-46FF-A8DF-49516EE553D6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23DE-841D-46FB-8C4D-27090349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B24E2-A77B-4889-97B4-1C5AE414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DC3F5-FF49-4BCB-95D8-41EB8942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8FCC8-156D-49BC-8A81-8E3350E9D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9B14-EC1B-49A7-A7C1-B2278C8F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0F5C-33D0-47D1-B8C3-46BDE2D39FA9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9D0C7-1D79-48EC-8D82-4613650D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A7F6D-76D2-436A-A53A-765807D3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8C5FD-0D84-4F4D-888B-55A8539E8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A8A3A-9CFA-499F-8D8B-8C7668E43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8F2D3-EC52-45F4-9841-B3333801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C42A-4287-4EC8-9002-7547974D9A0D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50D9E-39E7-4529-BAF0-BCB21B6F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48640-2153-45C3-965C-8FEBFC2F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0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hape 22" descr="blankpag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14"/>
            <a:ext cx="9144000" cy="685657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153475" y="657367"/>
            <a:ext cx="7166700" cy="728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153475" y="1531610"/>
            <a:ext cx="7166700" cy="428352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832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E2E0-1F66-4826-A20F-B43DFCFC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248B5-3DE5-4D64-BB42-A5176E112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12C19-FA65-4291-B65B-8C0F8D9ED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B8BB-0339-4D85-A516-2BDBE6AFDC7F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D2E19-E923-4AB7-934A-7CF89C4A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E83FA-6D2F-4BF7-BBD2-CBD92A0C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4DA9-3FF7-4F35-9E6E-8CFD8589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6E7BD-BC45-4BB1-B75F-63F0804C3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FFD17-6982-4AF8-9C59-3F963700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296-07A6-4ABF-BD4D-C2C040E0A73B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1FAD3-25FE-4184-B68D-EA4CAD80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165B2-E376-4C15-8A98-9A5F3B5A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9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4798-F3F1-468D-93CA-F2426072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22D1D-ADAF-4E8C-A8F5-C7D54A166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65A58-648E-4E01-AC99-89FB95716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5819A-2C05-4431-92C6-ED909BE3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9911-16AC-493E-9CA3-C0BA997206E2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9EA02-9456-491F-817A-01CD58F3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1A03-E9E1-4A4A-81AE-6745E731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768B3-A54C-473C-9E42-F723C4EA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46FDF-CD88-4E24-B3CF-EED96819B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20379-F673-4300-9EBD-814EB417F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C518EB-A076-42A2-99D8-80170760B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F23A0-B537-461F-8D6B-CC7DF7C5AC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D1683F-FBBE-4226-A6F7-29AC9689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E415-E98E-4DDC-A28A-FC5DBCD5C199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C26E0-B66B-41CD-B655-25D21A30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E99CF-ABFA-475E-8AB0-84C5A82B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5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BF64-DF4B-4284-A14E-DAC3789E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A0165-46DD-4EC4-B31F-823051DB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3635-496D-4C0D-8CA9-ED089633C2CB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99E61-7C9A-41FD-82A7-37ABD701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54FB3-BE99-4E61-B27D-DAF27820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3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1F062-B8D3-4771-9B87-6FE0FABE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E3A9-7E4B-4D94-9C46-A2F0ABBB73D4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6ED1F-7FE8-42DC-A840-27C4E238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FB861-E57D-4E44-9536-AB8515F0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A7F9-1A3C-470B-BA69-A934AB3B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2FDA-96CD-4614-9321-CAF11119C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2662A-955A-44FB-BB93-870FB26CA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A972-B78F-4632-8E6E-9ACAD6A06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E966-7E80-4B4A-B7EF-204104232237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4ACC6-A0BF-485B-993D-24249E3D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A15EE-8E70-4F5D-AF0F-FD62B51DE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BCA80-AD18-41C7-B4E9-8DF7B3FF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8D0C9F-825B-48E3-9743-B850CEA4C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A3160-3AA1-45F3-94C8-4DE41D0AE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83FB2-BD74-45CF-9376-8659E2D0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E8B9-B508-43D1-96CB-3EABC0F06516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D4262-2B01-4BD2-A565-538BF3EC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A629A-0E62-4B71-BA6C-9DA692FE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6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BB78AC-F436-4D4B-8401-5C01BE42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CEB34-B782-41B0-A105-229B1CB8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B48D-6608-45ED-B494-38D95BD63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7CAA-285B-4C73-B4A0-9C2A7E25BE2D}" type="datetime1">
              <a:rPr lang="en-US" smtClean="0"/>
              <a:pPr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68BF2-28EC-41B0-B735-83A93799D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44A2-629C-4EA7-83F9-1003BAF6F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1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Frederick.gigliotti@phila.gov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496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4647000"/>
            <a:ext cx="4945641" cy="1625210"/>
          </a:xfrm>
        </p:spPr>
        <p:txBody>
          <a:bodyPr>
            <a:normAutofit/>
          </a:bodyPr>
          <a:lstStyle/>
          <a:p>
            <a:pPr algn="r"/>
            <a:br>
              <a:rPr lang="en-US" sz="2100" u="sng" dirty="0">
                <a:solidFill>
                  <a:srgbClr val="FFFFFF"/>
                </a:solidFill>
              </a:rPr>
            </a:br>
            <a:endParaRPr lang="en-US" sz="2100" b="1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Shape 11" descr="cover.jpg">
            <a:extLst>
              <a:ext uri="{FF2B5EF4-FFF2-40B4-BE49-F238E27FC236}">
                <a16:creationId xmlns:a16="http://schemas.microsoft.com/office/drawing/2014/main" id="{2D526913-46B0-4608-93BC-FDA72A6D5564}"/>
              </a:ext>
            </a:extLst>
          </p:cNvPr>
          <p:cNvPicPr preferRelativeResize="0"/>
          <p:nvPr/>
        </p:nvPicPr>
        <p:blipFill rotWithShape="1">
          <a:blip r:embed="rId2">
            <a:extLst/>
          </a:blip>
          <a:srcRect l="14404" r="13099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  <a:noFill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3564" y="917726"/>
            <a:ext cx="2807853" cy="418074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7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7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Alliance to End Homelessness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 22-24, 2019</a:t>
            </a:r>
            <a:endParaRPr lang="en-US" sz="1700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700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700" i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Fred Gigliotti M.S.W., Director of Emergency and Temporary Housing, Office of Homeless Services, Philadelphia</a:t>
            </a:r>
          </a:p>
          <a:p>
            <a:pPr marL="0" indent="0">
              <a:buNone/>
            </a:pPr>
            <a:endParaRPr lang="en-US" sz="1700" i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700" b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7999" y="6535157"/>
            <a:ext cx="730251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FB56013-B943-42BA-886F-6F9D4EB85E9D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64AC60-934B-467F-9197-E17DD7F2876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66" y="5791826"/>
            <a:ext cx="304800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7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475" y="657367"/>
            <a:ext cx="7166700" cy="728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Lower Barriers Does Not Mean Lower Expectations: Engaging People in New Ways in Emergency Shelter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type="body" idx="1"/>
          </p:nvPr>
        </p:nvSpPr>
        <p:spPr>
          <a:xfrm>
            <a:off x="1153475" y="2229394"/>
            <a:ext cx="7166700" cy="358574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The Philadelphia Office of Homeless Services is the government agency tasked to make homelessness rare, brief and non-recurring in Philadelphia</a:t>
            </a:r>
            <a:endParaRPr lang="en-US" dirty="0"/>
          </a:p>
          <a:p>
            <a:pPr lvl="0"/>
            <a:r>
              <a:rPr lang="en-US" b="1" dirty="0"/>
              <a:t>30 year round shelters for individuals and families experiencing homelessness with a total capacity of nearly 2,800 beds</a:t>
            </a:r>
            <a:endParaRPr lang="en-US" dirty="0"/>
          </a:p>
          <a:p>
            <a:pPr lvl="0"/>
            <a:r>
              <a:rPr lang="en-US" b="1" dirty="0"/>
              <a:t>Homeless Intake Access Points which sees more than 20,000 people a year, diverting nearly half from shelter entry</a:t>
            </a:r>
            <a:endParaRPr lang="en-US" dirty="0"/>
          </a:p>
          <a:p>
            <a:pPr lvl="0"/>
            <a:r>
              <a:rPr lang="en-US" b="1" dirty="0"/>
              <a:t>Financial Assistance (Prevention) to more than 1,000 households in to prevent homelessness</a:t>
            </a:r>
          </a:p>
          <a:p>
            <a:pPr lvl="0"/>
            <a:r>
              <a:rPr lang="en-US" b="1" dirty="0"/>
              <a:t>Expanded capacity in winter months</a:t>
            </a:r>
          </a:p>
          <a:p>
            <a:pPr lvl="0"/>
            <a:endParaRPr lang="en-US" dirty="0"/>
          </a:p>
          <a:p>
            <a:pPr marL="514350" indent="-514350">
              <a:buAutoNum type="arabicPeriod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7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Conversion to Low Barrier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1153475" y="1539220"/>
            <a:ext cx="7166700" cy="428352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b="1" dirty="0"/>
              <a:t>Housing First approach identified as the model which was HUD driven</a:t>
            </a:r>
            <a:endParaRPr lang="en-US" dirty="0"/>
          </a:p>
          <a:p>
            <a:pPr lvl="0"/>
            <a:r>
              <a:rPr lang="en-US" b="1" dirty="0"/>
              <a:t>Culture change starting from OHS driving the new direction</a:t>
            </a:r>
            <a:endParaRPr lang="en-US" dirty="0"/>
          </a:p>
          <a:p>
            <a:pPr lvl="0"/>
            <a:r>
              <a:rPr lang="en-US" b="1" dirty="0"/>
              <a:t>Housing First/Housing Focused Trainings offered to shelter providers</a:t>
            </a:r>
            <a:endParaRPr lang="en-US" dirty="0"/>
          </a:p>
          <a:p>
            <a:pPr lvl="0"/>
            <a:r>
              <a:rPr lang="en-US" b="1" dirty="0"/>
              <a:t>Revised Emergency Shelter Standards moving from punitive to empowering</a:t>
            </a:r>
            <a:endParaRPr lang="en-US" dirty="0"/>
          </a:p>
          <a:p>
            <a:pPr lvl="0"/>
            <a:r>
              <a:rPr lang="en-US" b="1" dirty="0"/>
              <a:t>Emphasis on philosophical shift that we no longer should police behavior</a:t>
            </a:r>
            <a:endParaRPr lang="en-US" dirty="0"/>
          </a:p>
          <a:p>
            <a:pPr lvl="0"/>
            <a:r>
              <a:rPr lang="en-US" b="1" dirty="0"/>
              <a:t>OHS Shelter Director visited every shelter to communicate changes to both staff and participants</a:t>
            </a:r>
            <a:endParaRPr lang="en-US" dirty="0"/>
          </a:p>
          <a:p>
            <a:pPr algn="ctr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Creating a set of Expectations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53475" y="1823999"/>
            <a:ext cx="7166700" cy="4283527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Honest exploratory conversations upon first meeting with Case Manager</a:t>
            </a:r>
            <a:endParaRPr lang="en-US" dirty="0"/>
          </a:p>
          <a:p>
            <a:pPr lvl="0"/>
            <a:r>
              <a:rPr lang="en-US" b="1" dirty="0"/>
              <a:t>Continued attempts to divert or prevent further homelessness once sheltered including one-time rental assistance if the participant identifies a place to live</a:t>
            </a:r>
            <a:endParaRPr lang="en-US" dirty="0"/>
          </a:p>
          <a:p>
            <a:pPr lvl="0"/>
            <a:r>
              <a:rPr lang="en-US" b="1" dirty="0"/>
              <a:t>Rapport building: Empower people using techniques from motivational interviewing</a:t>
            </a:r>
            <a:endParaRPr lang="en-US" dirty="0"/>
          </a:p>
          <a:p>
            <a:pPr lvl="0"/>
            <a:r>
              <a:rPr lang="en-US" b="1" dirty="0"/>
              <a:t>Create a tangible sense of urgency particularly for participants with low vulnerability</a:t>
            </a:r>
            <a:endParaRPr lang="en-US" dirty="0"/>
          </a:p>
          <a:p>
            <a:pPr lvl="0"/>
            <a:r>
              <a:rPr lang="en-US" b="1" dirty="0"/>
              <a:t>Participants Rights and Expectations: Develop a Housing Plan/Housing Agreement</a:t>
            </a:r>
            <a:endParaRPr lang="en-US" dirty="0"/>
          </a:p>
          <a:p>
            <a:pPr lvl="0"/>
            <a:r>
              <a:rPr lang="en-US" b="1" dirty="0"/>
              <a:t>Low Vulnerability Pilot: 20% of shelter participants score in low vulnerability range</a:t>
            </a:r>
            <a:endParaRPr lang="en-US" dirty="0"/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257800" y="1825625"/>
            <a:ext cx="38862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Transition with Purpose to Low Barrier Services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3475" y="1780992"/>
            <a:ext cx="7166700" cy="4037917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Evaluate and eliminate shelter rules that do not have a health and safety concern</a:t>
            </a:r>
            <a:endParaRPr lang="en-US" dirty="0"/>
          </a:p>
          <a:p>
            <a:pPr lvl="0"/>
            <a:r>
              <a:rPr lang="en-US" b="1" dirty="0"/>
              <a:t>This eliminates “power and control” tension between staff and participants</a:t>
            </a:r>
            <a:endParaRPr lang="en-US" dirty="0"/>
          </a:p>
          <a:p>
            <a:pPr lvl="0"/>
            <a:r>
              <a:rPr lang="en-US" b="1" dirty="0"/>
              <a:t>If you cannot explain the “why” of a rule with a straight face, it probably should not be a rule</a:t>
            </a:r>
            <a:endParaRPr lang="en-US" dirty="0"/>
          </a:p>
          <a:p>
            <a:pPr lvl="0"/>
            <a:r>
              <a:rPr lang="en-US" b="1" dirty="0"/>
              <a:t>Ask participants their experience with housing before entering shelter, including past scenarios</a:t>
            </a:r>
            <a:endParaRPr lang="en-US" dirty="0"/>
          </a:p>
          <a:p>
            <a:pPr lvl="0"/>
            <a:r>
              <a:rPr lang="en-US" b="1" dirty="0"/>
              <a:t>Tailor the housing plan to the reason for homelessness. Eviction history vs family discord creates a different housing plan. Keep conversations real, no judgement on what happened that led to the experience of homelessness</a:t>
            </a:r>
            <a:endParaRPr lang="en-US" dirty="0"/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Emergency Housing Standards: The Guiding Document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1153475" y="1864119"/>
            <a:ext cx="7166700" cy="4037917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Guiding Principles: Housing First, Housing Focused, Prioritization based on vulnerability, Person Centered, Strength Based</a:t>
            </a:r>
            <a:endParaRPr lang="en-US" dirty="0"/>
          </a:p>
          <a:p>
            <a:pPr lvl="0"/>
            <a:r>
              <a:rPr lang="en-US" b="1" dirty="0"/>
              <a:t>Shelter Rules and Policies must not be punitive, restrictive, or designed to control behavior</a:t>
            </a:r>
            <a:endParaRPr lang="en-US" dirty="0"/>
          </a:p>
          <a:p>
            <a:pPr lvl="0"/>
            <a:r>
              <a:rPr lang="en-US" b="1" dirty="0"/>
              <a:t>Participants Rights are emphasized</a:t>
            </a:r>
            <a:endParaRPr lang="en-US" dirty="0"/>
          </a:p>
          <a:p>
            <a:pPr lvl="0"/>
            <a:r>
              <a:rPr lang="en-US" b="1" dirty="0"/>
              <a:t>Included is the right to be informed of the consequences of threats to health and safety</a:t>
            </a:r>
            <a:endParaRPr lang="en-US" dirty="0"/>
          </a:p>
          <a:p>
            <a:pPr lvl="0"/>
            <a:r>
              <a:rPr lang="en-US" b="1" dirty="0"/>
              <a:t>The right to appeal a shelter’s decision of Health and Safety Exit to OHS</a:t>
            </a:r>
            <a:endParaRPr lang="en-US" dirty="0"/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F7C0-9F70-4142-8C43-63311A5A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Shelter is a Process not a Destination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262D-AD62-4D38-987E-7221BA05B9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Be consistent, fully transparent and honest</a:t>
            </a:r>
            <a:endParaRPr lang="en-US" dirty="0"/>
          </a:p>
          <a:p>
            <a:pPr lvl="0"/>
            <a:r>
              <a:rPr lang="en-US" b="1" dirty="0"/>
              <a:t>Set reasonable expectations from the start</a:t>
            </a:r>
            <a:endParaRPr lang="en-US" dirty="0"/>
          </a:p>
          <a:p>
            <a:pPr lvl="0"/>
            <a:r>
              <a:rPr lang="en-US" b="1" dirty="0"/>
              <a:t>Subsidized Housing is not guaranteed nor an expectation</a:t>
            </a:r>
            <a:endParaRPr lang="en-US" dirty="0"/>
          </a:p>
          <a:p>
            <a:pPr lvl="0"/>
            <a:r>
              <a:rPr lang="en-US" b="1" dirty="0"/>
              <a:t>Be creative (shared housing, affordable housing in other communities)</a:t>
            </a:r>
            <a:endParaRPr lang="en-US" dirty="0"/>
          </a:p>
          <a:p>
            <a:pPr lvl="0"/>
            <a:r>
              <a:rPr lang="en-US" b="1" dirty="0"/>
              <a:t>Encourage savings by messaging that saving money while in shelter is investing in themselves</a:t>
            </a:r>
            <a:endParaRPr lang="en-US" dirty="0"/>
          </a:p>
          <a:p>
            <a:pPr lvl="0"/>
            <a:r>
              <a:rPr lang="en-US" b="1" dirty="0"/>
              <a:t>Re-focus on the “business” of personal finance and housing, instead of the “behavior” of participants</a:t>
            </a:r>
            <a:endParaRPr lang="en-US" dirty="0"/>
          </a:p>
          <a:p>
            <a:pPr lvl="0"/>
            <a:r>
              <a:rPr lang="en-US" b="1" dirty="0"/>
              <a:t>Remember that most participants can be successful with a light touch of service, save the resources for the most vulnerable in your communities</a:t>
            </a:r>
            <a:endParaRPr lang="en-US" dirty="0"/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34C03-843C-426E-9279-A6ADA13AD5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1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03AE-E775-4F9B-BC4E-96869F02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Spring Point in Time Data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4760-52F1-4126-9679-4CF9723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3475" y="2089670"/>
            <a:ext cx="7166700" cy="3766186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Street Count Spring 2019: 828</a:t>
            </a:r>
            <a:endParaRPr lang="en-US" dirty="0"/>
          </a:p>
          <a:p>
            <a:pPr lvl="0"/>
            <a:r>
              <a:rPr lang="en-US" b="1" dirty="0"/>
              <a:t>Street Count Spring 2018: 895</a:t>
            </a:r>
            <a:endParaRPr lang="en-US" dirty="0"/>
          </a:p>
          <a:p>
            <a:pPr lvl="0"/>
            <a:r>
              <a:rPr lang="en-US" b="1" dirty="0"/>
              <a:t>Singles in shelter Spring 2019: 1301</a:t>
            </a:r>
            <a:endParaRPr lang="en-US" dirty="0"/>
          </a:p>
          <a:p>
            <a:pPr lvl="0"/>
            <a:r>
              <a:rPr lang="en-US" b="1" dirty="0"/>
              <a:t>Singles in Shelter Spring2018: 1113</a:t>
            </a:r>
            <a:endParaRPr lang="en-US" dirty="0"/>
          </a:p>
          <a:p>
            <a:pPr lvl="0"/>
            <a:r>
              <a:rPr lang="en-US" b="1" dirty="0"/>
              <a:t>Family Members in Shelter Spring 2019: 1262</a:t>
            </a:r>
            <a:endParaRPr lang="en-US" dirty="0"/>
          </a:p>
          <a:p>
            <a:pPr lvl="0"/>
            <a:r>
              <a:rPr lang="en-US" b="1" dirty="0"/>
              <a:t>Family Members in </a:t>
            </a:r>
            <a:r>
              <a:rPr lang="en-US" b="1"/>
              <a:t>Shelter Spring 2018</a:t>
            </a:r>
            <a:r>
              <a:rPr lang="en-US" b="1" dirty="0"/>
              <a:t>: 1379</a:t>
            </a:r>
            <a:endParaRPr lang="en-US" dirty="0"/>
          </a:p>
          <a:p>
            <a:pPr lvl="0"/>
            <a:r>
              <a:rPr lang="en-US" b="1" dirty="0"/>
              <a:t>OHS increased resources for singles to assist in reducing the number of people on the street, which was largely driven by the City’s Opioid Crisis</a:t>
            </a:r>
            <a:endParaRPr lang="en-US" dirty="0"/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72BF6-DAAD-4936-AD5E-99E3F2618BF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8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475" y="626197"/>
            <a:ext cx="7166700" cy="728400"/>
          </a:xfrm>
        </p:spPr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Fred Gigliotti, Director of Emergency and Temporary Housing</a:t>
            </a:r>
          </a:p>
          <a:p>
            <a:pPr algn="ctr">
              <a:buNone/>
            </a:pPr>
            <a:r>
              <a:rPr lang="en-US" dirty="0"/>
              <a:t>Office of Homeless Services, City of Philadelphia</a:t>
            </a:r>
          </a:p>
          <a:p>
            <a:pPr algn="ctr">
              <a:buNone/>
            </a:pPr>
            <a:r>
              <a:rPr lang="en-US" dirty="0">
                <a:hlinkClick r:id="rId2"/>
              </a:rPr>
              <a:t>Frederick.gigliotti@phila.gov</a:t>
            </a: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0FB56013-B943-42BA-886F-6F9D4EB85E9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Content Placeholder 5" descr="comon threads mural.jpg">
            <a:extLst>
              <a:ext uri="{FF2B5EF4-FFF2-40B4-BE49-F238E27FC236}">
                <a16:creationId xmlns:a16="http://schemas.microsoft.com/office/drawing/2014/main" id="{7AE46CA1-70FE-49E3-BD78-B1957063372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10036" y="3594458"/>
            <a:ext cx="2161310" cy="24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3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D9F24CEE7204A97B83497CFB24009" ma:contentTypeVersion="11" ma:contentTypeDescription="Create a new document." ma:contentTypeScope="" ma:versionID="2a36ea64251ea86a0744e2713e9becac">
  <xsd:schema xmlns:xsd="http://www.w3.org/2001/XMLSchema" xmlns:xs="http://www.w3.org/2001/XMLSchema" xmlns:p="http://schemas.microsoft.com/office/2006/metadata/properties" xmlns:ns2="3e5e5ab1-9919-415a-8531-73445ca70f9c" xmlns:ns3="487079cd-3e6b-4167-bf3d-7b4eb5d3993c" targetNamespace="http://schemas.microsoft.com/office/2006/metadata/properties" ma:root="true" ma:fieldsID="2735744a72cfd8a90c936e8c913f7b08" ns2:_="" ns3:_="">
    <xsd:import namespace="3e5e5ab1-9919-415a-8531-73445ca70f9c"/>
    <xsd:import namespace="487079cd-3e6b-4167-bf3d-7b4eb5d39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e5ab1-9919-415a-8531-73445ca70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079cd-3e6b-4167-bf3d-7b4eb5d39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FD64E1-1819-4C5B-BC0C-67F27330DE25}"/>
</file>

<file path=customXml/itemProps2.xml><?xml version="1.0" encoding="utf-8"?>
<ds:datastoreItem xmlns:ds="http://schemas.openxmlformats.org/officeDocument/2006/customXml" ds:itemID="{70C16043-6E50-4CBD-805A-67C74E8C822A}"/>
</file>

<file path=customXml/itemProps3.xml><?xml version="1.0" encoding="utf-8"?>
<ds:datastoreItem xmlns:ds="http://schemas.openxmlformats.org/officeDocument/2006/customXml" ds:itemID="{9E83C596-4C22-4B42-8CDF-628E7E3E1D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663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 </vt:lpstr>
      <vt:lpstr>Lower Barriers Does Not Mean Lower Expectations: Engaging People in New Ways in Emergency Shelter</vt:lpstr>
      <vt:lpstr>Conversion to Low Barrier</vt:lpstr>
      <vt:lpstr>Creating a set of Expectations</vt:lpstr>
      <vt:lpstr>Transition with Purpose to Low Barrier Services</vt:lpstr>
      <vt:lpstr>Emergency Housing Standards: The Guiding Document</vt:lpstr>
      <vt:lpstr>Shelter is a Process not a Destination</vt:lpstr>
      <vt:lpstr>Spring Point in Time Data</vt:lpstr>
      <vt:lpstr>For more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Sacramento Homeless  Deaths Report:  2002 - 2013</dc:title>
  <dc:creator>bob erlenbusch</dc:creator>
  <cp:lastModifiedBy>Frederick Gigliotti</cp:lastModifiedBy>
  <cp:revision>187</cp:revision>
  <cp:lastPrinted>2019-05-18T18:31:58Z</cp:lastPrinted>
  <dcterms:created xsi:type="dcterms:W3CDTF">2013-12-24T23:25:31Z</dcterms:created>
  <dcterms:modified xsi:type="dcterms:W3CDTF">2019-07-17T20:10:55Z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0x0101008EBD9F24CEE7204A97B83497CFB24009</vt:lpwstr>
  </property>
</Properties>
</file>