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notesMasterIdLst>
    <p:notesMasterId r:id="rId9"/>
  </p:notesMasterIdLst>
  <p:sldIdLst>
    <p:sldId id="283" r:id="rId2"/>
    <p:sldId id="284" r:id="rId3"/>
    <p:sldId id="301" r:id="rId4"/>
    <p:sldId id="304" r:id="rId5"/>
    <p:sldId id="287" r:id="rId6"/>
    <p:sldId id="288" r:id="rId7"/>
    <p:sldId id="30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2953" autoAdjust="0"/>
  </p:normalViewPr>
  <p:slideViewPr>
    <p:cSldViewPr snapToGrid="0">
      <p:cViewPr varScale="1">
        <p:scale>
          <a:sx n="42" d="100"/>
          <a:sy n="42" d="100"/>
        </p:scale>
        <p:origin x="87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9"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38"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37" Type="http://schemas.microsoft.com/office/2015/10/relationships/revisionInfo" Target="revisionInfo.xml"/><Relationship Id="rId40" Type="http://schemas.openxmlformats.org/officeDocument/2006/relationships/customXml" Target="../customXml/item3.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2DB7AD-4A67-1C45-8A0E-26DA1CE8EAFB}"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1FEFC81C-1C26-AB42-8E7E-48CFEC38A518}">
      <dgm:prSet phldrT="[Text]"/>
      <dgm:spPr>
        <a:solidFill>
          <a:schemeClr val="accent1">
            <a:lumMod val="75000"/>
          </a:schemeClr>
        </a:solidFill>
      </dgm:spPr>
      <dgm:t>
        <a:bodyPr/>
        <a:lstStyle/>
        <a:p>
          <a:r>
            <a:rPr lang="en-US" dirty="0" smtClean="0"/>
            <a:t>Quick Exit </a:t>
          </a:r>
          <a:r>
            <a:rPr lang="en-US" dirty="0" smtClean="0"/>
            <a:t> </a:t>
          </a:r>
          <a:r>
            <a:rPr lang="en-US" dirty="0" smtClean="0"/>
            <a:t>to Permanent Housing</a:t>
          </a:r>
          <a:endParaRPr lang="en-US" dirty="0"/>
        </a:p>
      </dgm:t>
    </dgm:pt>
    <dgm:pt modelId="{9E323D16-1CAE-034A-AA7B-E67D99D233CD}" type="parTrans" cxnId="{11362F4F-33F3-FF49-B18C-A20E61302CE2}">
      <dgm:prSet/>
      <dgm:spPr/>
      <dgm:t>
        <a:bodyPr/>
        <a:lstStyle/>
        <a:p>
          <a:endParaRPr lang="en-US"/>
        </a:p>
      </dgm:t>
    </dgm:pt>
    <dgm:pt modelId="{BFD0864B-3013-AA4F-9593-829F9086933E}" type="sibTrans" cxnId="{11362F4F-33F3-FF49-B18C-A20E61302CE2}">
      <dgm:prSet/>
      <dgm:spPr/>
      <dgm:t>
        <a:bodyPr/>
        <a:lstStyle/>
        <a:p>
          <a:endParaRPr lang="en-US"/>
        </a:p>
      </dgm:t>
    </dgm:pt>
    <dgm:pt modelId="{EE25BC01-FA76-C846-995E-F48937854264}">
      <dgm:prSet phldrT="[Text]"/>
      <dgm:spPr>
        <a:solidFill>
          <a:schemeClr val="accent1">
            <a:lumMod val="75000"/>
          </a:schemeClr>
        </a:solidFill>
      </dgm:spPr>
      <dgm:t>
        <a:bodyPr/>
        <a:lstStyle/>
        <a:p>
          <a:r>
            <a:rPr lang="en-US" dirty="0" smtClean="0"/>
            <a:t>Housing Identification</a:t>
          </a:r>
          <a:endParaRPr lang="en-US" dirty="0"/>
        </a:p>
      </dgm:t>
    </dgm:pt>
    <dgm:pt modelId="{40189907-89E0-FF45-B9B8-AFE63B575379}" type="parTrans" cxnId="{765E71AF-5E62-D34D-A5E7-642E94556928}">
      <dgm:prSet/>
      <dgm:spPr/>
      <dgm:t>
        <a:bodyPr/>
        <a:lstStyle/>
        <a:p>
          <a:endParaRPr lang="en-US"/>
        </a:p>
      </dgm:t>
    </dgm:pt>
    <dgm:pt modelId="{8151498F-2058-B04C-A938-8206DBE32DE2}" type="sibTrans" cxnId="{765E71AF-5E62-D34D-A5E7-642E94556928}">
      <dgm:prSet/>
      <dgm:spPr/>
      <dgm:t>
        <a:bodyPr/>
        <a:lstStyle/>
        <a:p>
          <a:endParaRPr lang="en-US"/>
        </a:p>
      </dgm:t>
    </dgm:pt>
    <dgm:pt modelId="{DFB324ED-B332-024B-BB1B-454CC0F297FC}">
      <dgm:prSet phldrT="[Text]"/>
      <dgm:spPr>
        <a:solidFill>
          <a:schemeClr val="accent2">
            <a:lumMod val="75000"/>
          </a:schemeClr>
        </a:solidFill>
      </dgm:spPr>
      <dgm:t>
        <a:bodyPr/>
        <a:lstStyle/>
        <a:p>
          <a:r>
            <a:rPr lang="en-US" dirty="0" smtClean="0"/>
            <a:t>Rental &amp; Move In Assistance</a:t>
          </a:r>
          <a:endParaRPr lang="en-US" dirty="0"/>
        </a:p>
      </dgm:t>
    </dgm:pt>
    <dgm:pt modelId="{7822B7B1-97D8-B44E-9A1F-983FC457C8EA}" type="parTrans" cxnId="{61E58845-E1C6-9146-BDAA-76E1EDE15D25}">
      <dgm:prSet/>
      <dgm:spPr/>
      <dgm:t>
        <a:bodyPr/>
        <a:lstStyle/>
        <a:p>
          <a:endParaRPr lang="en-US"/>
        </a:p>
      </dgm:t>
    </dgm:pt>
    <dgm:pt modelId="{FF9B1832-6167-B34B-93A8-3932C625FC97}" type="sibTrans" cxnId="{61E58845-E1C6-9146-BDAA-76E1EDE15D25}">
      <dgm:prSet/>
      <dgm:spPr/>
      <dgm:t>
        <a:bodyPr/>
        <a:lstStyle/>
        <a:p>
          <a:endParaRPr lang="en-US"/>
        </a:p>
      </dgm:t>
    </dgm:pt>
    <dgm:pt modelId="{F4141C9C-9737-AC49-B507-64F560E6633B}">
      <dgm:prSet phldrT="[Text]"/>
      <dgm:spPr>
        <a:solidFill>
          <a:schemeClr val="accent1">
            <a:lumMod val="75000"/>
          </a:schemeClr>
        </a:solidFill>
      </dgm:spPr>
      <dgm:t>
        <a:bodyPr/>
        <a:lstStyle/>
        <a:p>
          <a:r>
            <a:rPr lang="en-US" dirty="0" smtClean="0"/>
            <a:t>Housing Stabilization</a:t>
          </a:r>
        </a:p>
        <a:p>
          <a:r>
            <a:rPr lang="en-US" dirty="0" smtClean="0"/>
            <a:t>Case </a:t>
          </a:r>
          <a:r>
            <a:rPr lang="en-US" dirty="0" smtClean="0"/>
            <a:t>Management  Services </a:t>
          </a:r>
          <a:endParaRPr lang="en-US" dirty="0"/>
        </a:p>
      </dgm:t>
    </dgm:pt>
    <dgm:pt modelId="{5E391D6C-5409-3E4C-AA10-122D679DF6C6}" type="parTrans" cxnId="{18F91C8E-8F8D-9A4E-8C9D-0E6A8A74762B}">
      <dgm:prSet/>
      <dgm:spPr/>
      <dgm:t>
        <a:bodyPr/>
        <a:lstStyle/>
        <a:p>
          <a:endParaRPr lang="en-US"/>
        </a:p>
      </dgm:t>
    </dgm:pt>
    <dgm:pt modelId="{834FEE3A-192A-FF4E-AA1D-D838528A24AA}" type="sibTrans" cxnId="{18F91C8E-8F8D-9A4E-8C9D-0E6A8A74762B}">
      <dgm:prSet/>
      <dgm:spPr/>
      <dgm:t>
        <a:bodyPr/>
        <a:lstStyle/>
        <a:p>
          <a:endParaRPr lang="en-US"/>
        </a:p>
      </dgm:t>
    </dgm:pt>
    <dgm:pt modelId="{B80FD8A5-0428-804F-8B6C-B4F9614CB8B2}" type="pres">
      <dgm:prSet presAssocID="{1F2DB7AD-4A67-1C45-8A0E-26DA1CE8EAFB}" presName="cycle" presStyleCnt="0">
        <dgm:presLayoutVars>
          <dgm:chMax val="1"/>
          <dgm:dir/>
          <dgm:animLvl val="ctr"/>
          <dgm:resizeHandles val="exact"/>
        </dgm:presLayoutVars>
      </dgm:prSet>
      <dgm:spPr/>
      <dgm:t>
        <a:bodyPr/>
        <a:lstStyle/>
        <a:p>
          <a:endParaRPr lang="en-US"/>
        </a:p>
      </dgm:t>
    </dgm:pt>
    <dgm:pt modelId="{92FD51A9-E992-CC41-9E54-E2515CF949C0}" type="pres">
      <dgm:prSet presAssocID="{1FEFC81C-1C26-AB42-8E7E-48CFEC38A518}" presName="centerShape" presStyleLbl="node0" presStyleIdx="0" presStyleCnt="1"/>
      <dgm:spPr/>
      <dgm:t>
        <a:bodyPr/>
        <a:lstStyle/>
        <a:p>
          <a:endParaRPr lang="en-US"/>
        </a:p>
      </dgm:t>
    </dgm:pt>
    <dgm:pt modelId="{20E12233-75A9-624A-B4C5-8F66A5CADF8E}" type="pres">
      <dgm:prSet presAssocID="{40189907-89E0-FF45-B9B8-AFE63B575379}" presName="parTrans" presStyleLbl="bgSibTrans2D1" presStyleIdx="0" presStyleCnt="3"/>
      <dgm:spPr/>
      <dgm:t>
        <a:bodyPr/>
        <a:lstStyle/>
        <a:p>
          <a:endParaRPr lang="en-US"/>
        </a:p>
      </dgm:t>
    </dgm:pt>
    <dgm:pt modelId="{FD5904EA-0EC1-1F44-A9F3-4A5D55821053}" type="pres">
      <dgm:prSet presAssocID="{EE25BC01-FA76-C846-995E-F48937854264}" presName="node" presStyleLbl="node1" presStyleIdx="0" presStyleCnt="3">
        <dgm:presLayoutVars>
          <dgm:bulletEnabled val="1"/>
        </dgm:presLayoutVars>
      </dgm:prSet>
      <dgm:spPr/>
      <dgm:t>
        <a:bodyPr/>
        <a:lstStyle/>
        <a:p>
          <a:endParaRPr lang="en-US"/>
        </a:p>
      </dgm:t>
    </dgm:pt>
    <dgm:pt modelId="{AD741117-A194-6D4B-A2FF-50E6FD931AB8}" type="pres">
      <dgm:prSet presAssocID="{7822B7B1-97D8-B44E-9A1F-983FC457C8EA}" presName="parTrans" presStyleLbl="bgSibTrans2D1" presStyleIdx="1" presStyleCnt="3"/>
      <dgm:spPr/>
      <dgm:t>
        <a:bodyPr/>
        <a:lstStyle/>
        <a:p>
          <a:endParaRPr lang="en-US"/>
        </a:p>
      </dgm:t>
    </dgm:pt>
    <dgm:pt modelId="{85997A82-705F-0846-BD2E-BE019905B19A}" type="pres">
      <dgm:prSet presAssocID="{DFB324ED-B332-024B-BB1B-454CC0F297FC}" presName="node" presStyleLbl="node1" presStyleIdx="1" presStyleCnt="3">
        <dgm:presLayoutVars>
          <dgm:bulletEnabled val="1"/>
        </dgm:presLayoutVars>
      </dgm:prSet>
      <dgm:spPr/>
      <dgm:t>
        <a:bodyPr/>
        <a:lstStyle/>
        <a:p>
          <a:endParaRPr lang="en-US"/>
        </a:p>
      </dgm:t>
    </dgm:pt>
    <dgm:pt modelId="{C37016EB-8E96-2148-956D-6262D69EC7FC}" type="pres">
      <dgm:prSet presAssocID="{5E391D6C-5409-3E4C-AA10-122D679DF6C6}" presName="parTrans" presStyleLbl="bgSibTrans2D1" presStyleIdx="2" presStyleCnt="3"/>
      <dgm:spPr/>
      <dgm:t>
        <a:bodyPr/>
        <a:lstStyle/>
        <a:p>
          <a:endParaRPr lang="en-US"/>
        </a:p>
      </dgm:t>
    </dgm:pt>
    <dgm:pt modelId="{ABFB5838-1A20-ED4B-86C8-D09A30682371}" type="pres">
      <dgm:prSet presAssocID="{F4141C9C-9737-AC49-B507-64F560E6633B}" presName="node" presStyleLbl="node1" presStyleIdx="2" presStyleCnt="3" custScaleY="135272" custRadScaleRad="109700" custRadScaleInc="834">
        <dgm:presLayoutVars>
          <dgm:bulletEnabled val="1"/>
        </dgm:presLayoutVars>
      </dgm:prSet>
      <dgm:spPr/>
      <dgm:t>
        <a:bodyPr/>
        <a:lstStyle/>
        <a:p>
          <a:endParaRPr lang="en-US"/>
        </a:p>
      </dgm:t>
    </dgm:pt>
  </dgm:ptLst>
  <dgm:cxnLst>
    <dgm:cxn modelId="{F20919BF-F392-43D4-B675-AA8AB8D9A783}" type="presOf" srcId="{F4141C9C-9737-AC49-B507-64F560E6633B}" destId="{ABFB5838-1A20-ED4B-86C8-D09A30682371}" srcOrd="0" destOrd="0" presId="urn:microsoft.com/office/officeart/2005/8/layout/radial4"/>
    <dgm:cxn modelId="{9667CE57-4682-4B73-A310-FA1CF0366363}" type="presOf" srcId="{7822B7B1-97D8-B44E-9A1F-983FC457C8EA}" destId="{AD741117-A194-6D4B-A2FF-50E6FD931AB8}" srcOrd="0" destOrd="0" presId="urn:microsoft.com/office/officeart/2005/8/layout/radial4"/>
    <dgm:cxn modelId="{7C24C17B-DF64-4781-8E6E-7B7023F5AAEB}" type="presOf" srcId="{40189907-89E0-FF45-B9B8-AFE63B575379}" destId="{20E12233-75A9-624A-B4C5-8F66A5CADF8E}" srcOrd="0" destOrd="0" presId="urn:microsoft.com/office/officeart/2005/8/layout/radial4"/>
    <dgm:cxn modelId="{83018955-3CDA-4FA3-936F-DEA81CFDBD02}" type="presOf" srcId="{1F2DB7AD-4A67-1C45-8A0E-26DA1CE8EAFB}" destId="{B80FD8A5-0428-804F-8B6C-B4F9614CB8B2}" srcOrd="0" destOrd="0" presId="urn:microsoft.com/office/officeart/2005/8/layout/radial4"/>
    <dgm:cxn modelId="{11362F4F-33F3-FF49-B18C-A20E61302CE2}" srcId="{1F2DB7AD-4A67-1C45-8A0E-26DA1CE8EAFB}" destId="{1FEFC81C-1C26-AB42-8E7E-48CFEC38A518}" srcOrd="0" destOrd="0" parTransId="{9E323D16-1CAE-034A-AA7B-E67D99D233CD}" sibTransId="{BFD0864B-3013-AA4F-9593-829F9086933E}"/>
    <dgm:cxn modelId="{61E58845-E1C6-9146-BDAA-76E1EDE15D25}" srcId="{1FEFC81C-1C26-AB42-8E7E-48CFEC38A518}" destId="{DFB324ED-B332-024B-BB1B-454CC0F297FC}" srcOrd="1" destOrd="0" parTransId="{7822B7B1-97D8-B44E-9A1F-983FC457C8EA}" sibTransId="{FF9B1832-6167-B34B-93A8-3932C625FC97}"/>
    <dgm:cxn modelId="{EFB90A8E-17CC-494C-8C3F-30965C1D4BF1}" type="presOf" srcId="{EE25BC01-FA76-C846-995E-F48937854264}" destId="{FD5904EA-0EC1-1F44-A9F3-4A5D55821053}" srcOrd="0" destOrd="0" presId="urn:microsoft.com/office/officeart/2005/8/layout/radial4"/>
    <dgm:cxn modelId="{765E71AF-5E62-D34D-A5E7-642E94556928}" srcId="{1FEFC81C-1C26-AB42-8E7E-48CFEC38A518}" destId="{EE25BC01-FA76-C846-995E-F48937854264}" srcOrd="0" destOrd="0" parTransId="{40189907-89E0-FF45-B9B8-AFE63B575379}" sibTransId="{8151498F-2058-B04C-A938-8206DBE32DE2}"/>
    <dgm:cxn modelId="{9CFFB6BE-24E9-4A94-883A-9A017AA88D43}" type="presOf" srcId="{5E391D6C-5409-3E4C-AA10-122D679DF6C6}" destId="{C37016EB-8E96-2148-956D-6262D69EC7FC}" srcOrd="0" destOrd="0" presId="urn:microsoft.com/office/officeart/2005/8/layout/radial4"/>
    <dgm:cxn modelId="{18F91C8E-8F8D-9A4E-8C9D-0E6A8A74762B}" srcId="{1FEFC81C-1C26-AB42-8E7E-48CFEC38A518}" destId="{F4141C9C-9737-AC49-B507-64F560E6633B}" srcOrd="2" destOrd="0" parTransId="{5E391D6C-5409-3E4C-AA10-122D679DF6C6}" sibTransId="{834FEE3A-192A-FF4E-AA1D-D838528A24AA}"/>
    <dgm:cxn modelId="{9AEBEB13-1AEF-462A-8152-7C13D7CDC670}" type="presOf" srcId="{1FEFC81C-1C26-AB42-8E7E-48CFEC38A518}" destId="{92FD51A9-E992-CC41-9E54-E2515CF949C0}" srcOrd="0" destOrd="0" presId="urn:microsoft.com/office/officeart/2005/8/layout/radial4"/>
    <dgm:cxn modelId="{420A5AB9-1385-4699-9FE6-E126254E2302}" type="presOf" srcId="{DFB324ED-B332-024B-BB1B-454CC0F297FC}" destId="{85997A82-705F-0846-BD2E-BE019905B19A}" srcOrd="0" destOrd="0" presId="urn:microsoft.com/office/officeart/2005/8/layout/radial4"/>
    <dgm:cxn modelId="{53AD1AA1-3C65-4D1E-AE4E-53BF144102D0}" type="presParOf" srcId="{B80FD8A5-0428-804F-8B6C-B4F9614CB8B2}" destId="{92FD51A9-E992-CC41-9E54-E2515CF949C0}" srcOrd="0" destOrd="0" presId="urn:microsoft.com/office/officeart/2005/8/layout/radial4"/>
    <dgm:cxn modelId="{16F43CBC-9350-473C-9513-25F3145C8826}" type="presParOf" srcId="{B80FD8A5-0428-804F-8B6C-B4F9614CB8B2}" destId="{20E12233-75A9-624A-B4C5-8F66A5CADF8E}" srcOrd="1" destOrd="0" presId="urn:microsoft.com/office/officeart/2005/8/layout/radial4"/>
    <dgm:cxn modelId="{DD2744A9-3AF1-4DEC-94F3-7462E63C4563}" type="presParOf" srcId="{B80FD8A5-0428-804F-8B6C-B4F9614CB8B2}" destId="{FD5904EA-0EC1-1F44-A9F3-4A5D55821053}" srcOrd="2" destOrd="0" presId="urn:microsoft.com/office/officeart/2005/8/layout/radial4"/>
    <dgm:cxn modelId="{0A57A951-2FA6-48FC-8C6C-8E91773C6BEB}" type="presParOf" srcId="{B80FD8A5-0428-804F-8B6C-B4F9614CB8B2}" destId="{AD741117-A194-6D4B-A2FF-50E6FD931AB8}" srcOrd="3" destOrd="0" presId="urn:microsoft.com/office/officeart/2005/8/layout/radial4"/>
    <dgm:cxn modelId="{1510BD67-7FD6-46CB-815D-450B7D95A56E}" type="presParOf" srcId="{B80FD8A5-0428-804F-8B6C-B4F9614CB8B2}" destId="{85997A82-705F-0846-BD2E-BE019905B19A}" srcOrd="4" destOrd="0" presId="urn:microsoft.com/office/officeart/2005/8/layout/radial4"/>
    <dgm:cxn modelId="{4B297DCA-85F2-4A4C-93F3-7049C1E89150}" type="presParOf" srcId="{B80FD8A5-0428-804F-8B6C-B4F9614CB8B2}" destId="{C37016EB-8E96-2148-956D-6262D69EC7FC}" srcOrd="5" destOrd="0" presId="urn:microsoft.com/office/officeart/2005/8/layout/radial4"/>
    <dgm:cxn modelId="{F4CCE44A-F55C-4B30-A4D9-D47542446F27}" type="presParOf" srcId="{B80FD8A5-0428-804F-8B6C-B4F9614CB8B2}" destId="{ABFB5838-1A20-ED4B-86C8-D09A30682371}"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D51A9-E992-CC41-9E54-E2515CF949C0}">
      <dsp:nvSpPr>
        <dsp:cNvPr id="0" name=""/>
        <dsp:cNvSpPr/>
      </dsp:nvSpPr>
      <dsp:spPr>
        <a:xfrm>
          <a:off x="4171268" y="2391781"/>
          <a:ext cx="2005422" cy="2005422"/>
        </a:xfrm>
        <a:prstGeom prst="ellipse">
          <a:avLst/>
        </a:prstGeom>
        <a:solidFill>
          <a:schemeClr val="accent1">
            <a:lumMod val="7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Quick Exit </a:t>
          </a:r>
          <a:r>
            <a:rPr lang="en-US" sz="2400" kern="1200" dirty="0" smtClean="0"/>
            <a:t> </a:t>
          </a:r>
          <a:r>
            <a:rPr lang="en-US" sz="2400" kern="1200" dirty="0" smtClean="0"/>
            <a:t>to Permanent Housing</a:t>
          </a:r>
          <a:endParaRPr lang="en-US" sz="2400" kern="1200" dirty="0"/>
        </a:p>
      </dsp:txBody>
      <dsp:txXfrm>
        <a:off x="4464955" y="2685468"/>
        <a:ext cx="1418048" cy="1418048"/>
      </dsp:txXfrm>
    </dsp:sp>
    <dsp:sp modelId="{20E12233-75A9-624A-B4C5-8F66A5CADF8E}">
      <dsp:nvSpPr>
        <dsp:cNvPr id="0" name=""/>
        <dsp:cNvSpPr/>
      </dsp:nvSpPr>
      <dsp:spPr>
        <a:xfrm rot="12900000">
          <a:off x="2878922" y="2040686"/>
          <a:ext cx="1539496" cy="571545"/>
        </a:xfrm>
        <a:prstGeom prst="lef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FD5904EA-0EC1-1F44-A9F3-4A5D55821053}">
      <dsp:nvSpPr>
        <dsp:cNvPr id="0" name=""/>
        <dsp:cNvSpPr/>
      </dsp:nvSpPr>
      <dsp:spPr>
        <a:xfrm>
          <a:off x="2065553" y="1122889"/>
          <a:ext cx="1905151" cy="1524121"/>
        </a:xfrm>
        <a:prstGeom prst="roundRect">
          <a:avLst>
            <a:gd name="adj" fmla="val 10000"/>
          </a:avLst>
        </a:prstGeom>
        <a:solidFill>
          <a:schemeClr val="accent1">
            <a:lumMod val="7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Housing Identification</a:t>
          </a:r>
          <a:endParaRPr lang="en-US" sz="2400" kern="1200" dirty="0"/>
        </a:p>
      </dsp:txBody>
      <dsp:txXfrm>
        <a:off x="2110193" y="1167529"/>
        <a:ext cx="1815871" cy="1434841"/>
      </dsp:txXfrm>
    </dsp:sp>
    <dsp:sp modelId="{AD741117-A194-6D4B-A2FF-50E6FD931AB8}">
      <dsp:nvSpPr>
        <dsp:cNvPr id="0" name=""/>
        <dsp:cNvSpPr/>
      </dsp:nvSpPr>
      <dsp:spPr>
        <a:xfrm rot="16200000">
          <a:off x="4404231" y="1246660"/>
          <a:ext cx="1539496" cy="571545"/>
        </a:xfrm>
        <a:prstGeom prst="lef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85997A82-705F-0846-BD2E-BE019905B19A}">
      <dsp:nvSpPr>
        <dsp:cNvPr id="0" name=""/>
        <dsp:cNvSpPr/>
      </dsp:nvSpPr>
      <dsp:spPr>
        <a:xfrm>
          <a:off x="4221404" y="624"/>
          <a:ext cx="1905151" cy="1524121"/>
        </a:xfrm>
        <a:prstGeom prst="roundRect">
          <a:avLst>
            <a:gd name="adj" fmla="val 10000"/>
          </a:avLst>
        </a:prstGeom>
        <a:solidFill>
          <a:schemeClr val="accent2">
            <a:lumMod val="7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Rental &amp; Move In Assistance</a:t>
          </a:r>
          <a:endParaRPr lang="en-US" sz="2400" kern="1200" dirty="0"/>
        </a:p>
      </dsp:txBody>
      <dsp:txXfrm>
        <a:off x="4266044" y="45264"/>
        <a:ext cx="1815871" cy="1434841"/>
      </dsp:txXfrm>
    </dsp:sp>
    <dsp:sp modelId="{C37016EB-8E96-2148-956D-6262D69EC7FC}">
      <dsp:nvSpPr>
        <dsp:cNvPr id="0" name=""/>
        <dsp:cNvSpPr/>
      </dsp:nvSpPr>
      <dsp:spPr>
        <a:xfrm rot="19530024">
          <a:off x="5929168" y="1977775"/>
          <a:ext cx="1780740" cy="571545"/>
        </a:xfrm>
        <a:prstGeom prst="lef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ABFB5838-1A20-ED4B-86C8-D09A30682371}">
      <dsp:nvSpPr>
        <dsp:cNvPr id="0" name=""/>
        <dsp:cNvSpPr/>
      </dsp:nvSpPr>
      <dsp:spPr>
        <a:xfrm>
          <a:off x="6600744" y="728387"/>
          <a:ext cx="1905151" cy="2061709"/>
        </a:xfrm>
        <a:prstGeom prst="roundRect">
          <a:avLst>
            <a:gd name="adj" fmla="val 10000"/>
          </a:avLst>
        </a:prstGeom>
        <a:solidFill>
          <a:schemeClr val="accent1">
            <a:lumMod val="7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Housing Stabilization</a:t>
          </a:r>
        </a:p>
        <a:p>
          <a:pPr lvl="0" algn="ctr" defTabSz="1066800">
            <a:lnSpc>
              <a:spcPct val="90000"/>
            </a:lnSpc>
            <a:spcBef>
              <a:spcPct val="0"/>
            </a:spcBef>
            <a:spcAft>
              <a:spcPct val="35000"/>
            </a:spcAft>
          </a:pPr>
          <a:r>
            <a:rPr lang="en-US" sz="2400" kern="1200" dirty="0" smtClean="0"/>
            <a:t>Case </a:t>
          </a:r>
          <a:r>
            <a:rPr lang="en-US" sz="2400" kern="1200" dirty="0" smtClean="0"/>
            <a:t>Management  Services </a:t>
          </a:r>
          <a:endParaRPr lang="en-US" sz="2400" kern="1200" dirty="0"/>
        </a:p>
      </dsp:txBody>
      <dsp:txXfrm>
        <a:off x="6656544" y="784187"/>
        <a:ext cx="1793551" cy="195010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B01192-8809-4354-8A7A-7C67866563B1}" type="datetimeFigureOut">
              <a:rPr lang="en-US" smtClean="0"/>
              <a:t>7/16/2019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5EC367-CA4D-430B-BBE6-BD545EC0C520}" type="slidenum">
              <a:rPr lang="en-US" smtClean="0"/>
              <a:t>‹#›</a:t>
            </a:fld>
            <a:endParaRPr lang="en-US"/>
          </a:p>
        </p:txBody>
      </p:sp>
    </p:spTree>
    <p:extLst>
      <p:ext uri="{BB962C8B-B14F-4D97-AF65-F5344CB8AC3E}">
        <p14:creationId xmlns:p14="http://schemas.microsoft.com/office/powerpoint/2010/main" val="1634481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tx1"/>
                </a:solidFill>
                <a:effectLst/>
                <a:latin typeface="+mn-lt"/>
                <a:ea typeface="+mn-ea"/>
                <a:cs typeface="+mn-cs"/>
              </a:rPr>
              <a:t>Temporary financial assistance, or PAY, is one of the three core components of rapid re-housing. This workshop will examine how communities and programs are structuring financial assistance to provide services that are flexible and individualized to the needs of each household. Speakers will also share how they prepare individuals and families to transition off rental assistance as services end.</a:t>
            </a:r>
            <a:endParaRPr lang="en-US" dirty="0" smtClean="0"/>
          </a:p>
          <a:p>
            <a:endParaRPr lang="en-US" dirty="0"/>
          </a:p>
        </p:txBody>
      </p:sp>
      <p:sp>
        <p:nvSpPr>
          <p:cNvPr id="4" name="Slide Number Placeholder 3"/>
          <p:cNvSpPr>
            <a:spLocks noGrp="1"/>
          </p:cNvSpPr>
          <p:nvPr>
            <p:ph type="sldNum" sz="quarter" idx="10"/>
          </p:nvPr>
        </p:nvSpPr>
        <p:spPr/>
        <p:txBody>
          <a:bodyPr/>
          <a:lstStyle/>
          <a:p>
            <a:fld id="{1CB0AC8D-9C33-4649-8ED2-3455ED8F1DCE}"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758230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tx1"/>
                </a:solidFill>
                <a:effectLst/>
                <a:latin typeface="+mn-lt"/>
                <a:ea typeface="+mn-ea"/>
                <a:cs typeface="+mn-cs"/>
              </a:rPr>
              <a:t>Temporary financial assistance, or PAY, is one of the three core components of rapid re-housing. This workshop will examine how communities and programs are structuring financial assistance to provide services that are flexible and individualized to the needs of each household. Speakers will also share how they prepare individuals and families to transition off rental assistance as services end.</a:t>
            </a:r>
            <a:endParaRPr lang="en-US" dirty="0" smtClean="0"/>
          </a:p>
          <a:p>
            <a:endParaRPr lang="en-US" dirty="0"/>
          </a:p>
        </p:txBody>
      </p:sp>
      <p:sp>
        <p:nvSpPr>
          <p:cNvPr id="4" name="Slide Number Placeholder 3"/>
          <p:cNvSpPr>
            <a:spLocks noGrp="1"/>
          </p:cNvSpPr>
          <p:nvPr>
            <p:ph type="sldNum" sz="quarter" idx="10"/>
          </p:nvPr>
        </p:nvSpPr>
        <p:spPr/>
        <p:txBody>
          <a:bodyPr/>
          <a:lstStyle/>
          <a:p>
            <a:fld id="{9E5EC367-CA4D-430B-BBE6-BD545EC0C520}" type="slidenum">
              <a:rPr lang="en-US" smtClean="0"/>
              <a:t>2</a:t>
            </a:fld>
            <a:endParaRPr lang="en-US"/>
          </a:p>
        </p:txBody>
      </p:sp>
    </p:spTree>
    <p:extLst>
      <p:ext uri="{BB962C8B-B14F-4D97-AF65-F5344CB8AC3E}">
        <p14:creationId xmlns:p14="http://schemas.microsoft.com/office/powerpoint/2010/main" val="1435448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A4282A-A0B8-704E-9BF5-D672007F158C}" type="slidenum">
              <a:rPr lang="en-US" smtClean="0"/>
              <a:t>3</a:t>
            </a:fld>
            <a:endParaRPr lang="en-US"/>
          </a:p>
        </p:txBody>
      </p:sp>
    </p:spTree>
    <p:extLst>
      <p:ext uri="{BB962C8B-B14F-4D97-AF65-F5344CB8AC3E}">
        <p14:creationId xmlns:p14="http://schemas.microsoft.com/office/powerpoint/2010/main" val="1102400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A4282A-A0B8-704E-9BF5-D672007F158C}"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675084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sz="1200" b="0" i="1" kern="1200" dirty="0" smtClean="0">
                <a:solidFill>
                  <a:schemeClr val="tx1"/>
                </a:solidFill>
                <a:effectLst/>
                <a:latin typeface="+mn-lt"/>
                <a:ea typeface="+mn-ea"/>
                <a:cs typeface="+mn-cs"/>
              </a:rPr>
              <a:t>Temporary financial assistance, or PAY, is one of the three core components of rapid re-housing. This workshop will examine how communities and programs are structuring financial assistance to provide services that are flexible and individualized to the needs of each household. Speakers will also share how they prepare individuals and families to transition off rental assistance as services end.</a:t>
            </a:r>
            <a:endParaRPr lang="en-US" dirty="0"/>
          </a:p>
        </p:txBody>
      </p:sp>
      <p:sp>
        <p:nvSpPr>
          <p:cNvPr id="4" name="Slide Number Placeholder 3"/>
          <p:cNvSpPr>
            <a:spLocks noGrp="1"/>
          </p:cNvSpPr>
          <p:nvPr>
            <p:ph type="sldNum" sz="quarter" idx="10"/>
          </p:nvPr>
        </p:nvSpPr>
        <p:spPr/>
        <p:txBody>
          <a:bodyPr/>
          <a:lstStyle/>
          <a:p>
            <a:fld id="{1CB0AC8D-9C33-4649-8ED2-3455ED8F1DCE}" type="slidenum">
              <a:rPr lang="en-US" smtClean="0"/>
              <a:pPr/>
              <a:t>5</a:t>
            </a:fld>
            <a:endParaRPr lang="en-US" dirty="0"/>
          </a:p>
        </p:txBody>
      </p:sp>
    </p:spTree>
    <p:extLst>
      <p:ext uri="{BB962C8B-B14F-4D97-AF65-F5344CB8AC3E}">
        <p14:creationId xmlns:p14="http://schemas.microsoft.com/office/powerpoint/2010/main" val="902532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smtClean="0">
                <a:solidFill>
                  <a:schemeClr val="tx1"/>
                </a:solidFill>
                <a:effectLst/>
                <a:latin typeface="+mn-lt"/>
                <a:ea typeface="+mn-ea"/>
                <a:cs typeface="+mn-cs"/>
              </a:rPr>
              <a:t>Temporary financial assistance, or PAY, is one of the three core components of rapid re-housing. This workshop will examine how communities and programs are structuring financial assistance to provide services that are flexible and individualized to the needs of each household. Speakers will also share how they prepare individuals and families to transition off rental assistance as services end. Temporary financial assistance, or PAY, is one of the three core components of rapid re-housing. This workshop will examine how communities and programs are structuring financial assistance to provide services that are flexible and individualized to the needs of each household. Speakers will also share how they prepare individuals and families to transition off rental assistance as services end.</a:t>
            </a:r>
            <a:endParaRPr lang="en-US" dirty="0"/>
          </a:p>
        </p:txBody>
      </p:sp>
      <p:sp>
        <p:nvSpPr>
          <p:cNvPr id="4" name="Slide Number Placeholder 3"/>
          <p:cNvSpPr>
            <a:spLocks noGrp="1"/>
          </p:cNvSpPr>
          <p:nvPr>
            <p:ph type="sldNum" sz="quarter" idx="10"/>
          </p:nvPr>
        </p:nvSpPr>
        <p:spPr/>
        <p:txBody>
          <a:bodyPr/>
          <a:lstStyle/>
          <a:p>
            <a:fld id="{C8A4282A-A0B8-704E-9BF5-D672007F158C}" type="slidenum">
              <a:rPr lang="en-US" smtClean="0"/>
              <a:t>6</a:t>
            </a:fld>
            <a:endParaRPr lang="en-US"/>
          </a:p>
        </p:txBody>
      </p:sp>
    </p:spTree>
    <p:extLst>
      <p:ext uri="{BB962C8B-B14F-4D97-AF65-F5344CB8AC3E}">
        <p14:creationId xmlns:p14="http://schemas.microsoft.com/office/powerpoint/2010/main" val="69002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F46032-A858-4110-AB37-3E36C55AB4AD}" type="datetime1">
              <a:rPr lang="en-US" smtClean="0"/>
              <a:pPr/>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3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D7046-CA71-4310-81FD-4C48D61E90F3}" type="datetime1">
              <a:rPr lang="en-US" smtClean="0"/>
              <a:pPr/>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2959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B11D00-9AC2-4B50-BD2D-1D3577E6E3B5}" type="datetime1">
              <a:rPr lang="en-US" smtClean="0"/>
              <a:pPr/>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6518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D85673-608A-4E5C-9EBD-0E1185217233}" type="datetime1">
              <a:rPr lang="en-US" smtClean="0"/>
              <a:pPr/>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6028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B19853-7B49-46DB-9D49-258CCB2B0B75}" type="datetime1">
              <a:rPr lang="en-US" smtClean="0"/>
              <a:pPr/>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202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1AC051-746B-4115-9B96-40208062507F}" type="datetime1">
              <a:rPr lang="en-US" smtClean="0"/>
              <a:pPr/>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9450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52BF23-D4C9-4E15-916C-7C11FA5B9C57}" type="datetime1">
              <a:rPr lang="en-US" smtClean="0"/>
              <a:pPr/>
              <a:t>7/16/2019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7915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BA7D66-1330-4F3C-9744-BB29C2213713}" type="datetime1">
              <a:rPr lang="en-US" smtClean="0"/>
              <a:pPr/>
              <a:t>7/16/2019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15103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0CA43B6-AC4E-484F-86EF-5044BFAE27DD}" type="datetime1">
              <a:rPr lang="en-US" smtClean="0"/>
              <a:pPr/>
              <a:t>7/16/2019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8605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53F6B0A9-1AA7-491F-8E10-62F644D42142}" type="datetime1">
              <a:rPr lang="en-US" smtClean="0"/>
              <a:pPr/>
              <a:t>7/16/2019</a:t>
            </a:fld>
            <a:endParaRPr lang="en-US" dirty="0"/>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dirty="0">
              <a:solidFill>
                <a:srgbClr val="69676D"/>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solidFill>
                  <a:srgbClr val="69676D"/>
                </a:solidFill>
              </a:rPr>
              <a:pPr/>
              <a:t>‹#›</a:t>
            </a:fld>
            <a:endParaRPr lang="en-US" dirty="0">
              <a:solidFill>
                <a:srgbClr val="69676D"/>
              </a:solidFill>
            </a:endParaRPr>
          </a:p>
        </p:txBody>
      </p:sp>
    </p:spTree>
    <p:extLst>
      <p:ext uri="{BB962C8B-B14F-4D97-AF65-F5344CB8AC3E}">
        <p14:creationId xmlns:p14="http://schemas.microsoft.com/office/powerpoint/2010/main" val="6112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150647-6F1C-40BE-99D3-12D2BB352409}" type="datetime1">
              <a:rPr lang="en-US" smtClean="0"/>
              <a:pPr/>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53686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FEA10DCD-F97D-41D0-B690-2A267B3355C9}" type="datetime1">
              <a:rPr lang="en-US" smtClean="0"/>
              <a:pPr/>
              <a:t>7/16/2019</a:t>
            </a:fld>
            <a:endParaRPr lang="en-US" dirty="0"/>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61231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wagner@housinginnovations.u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23925" y="349627"/>
            <a:ext cx="10372725" cy="5782953"/>
          </a:xfrm>
        </p:spPr>
        <p:txBody>
          <a:bodyPr>
            <a:normAutofit/>
          </a:bodyPr>
          <a:lstStyle/>
          <a:p>
            <a:pPr algn="ctr"/>
            <a:r>
              <a:rPr lang="en-US" sz="4400" dirty="0" smtClean="0"/>
              <a:t>Helping People Pay the Rent in </a:t>
            </a:r>
            <a:br>
              <a:rPr lang="en-US" sz="4400" dirty="0" smtClean="0"/>
            </a:br>
            <a:r>
              <a:rPr lang="en-US" sz="4400" dirty="0" smtClean="0"/>
              <a:t>Rapid Re-housing Programs</a:t>
            </a:r>
            <a:r>
              <a:rPr lang="en-US" sz="4400" dirty="0" smtClean="0"/>
              <a:t/>
            </a:r>
            <a:br>
              <a:rPr lang="en-US" sz="4400" dirty="0" smtClean="0"/>
            </a:br>
            <a:r>
              <a:rPr lang="en-US" sz="7200" dirty="0" smtClean="0">
                <a:solidFill>
                  <a:schemeClr val="tx1"/>
                </a:solidFill>
              </a:rPr>
              <a:t> </a:t>
            </a:r>
            <a:r>
              <a:rPr lang="en-US" sz="3600" dirty="0" smtClean="0">
                <a:solidFill>
                  <a:schemeClr val="tx1"/>
                </a:solidFill>
              </a:rPr>
              <a:t>NAEH Conference July </a:t>
            </a:r>
            <a:r>
              <a:rPr lang="en-US" sz="3600" dirty="0" smtClean="0">
                <a:solidFill>
                  <a:schemeClr val="tx1"/>
                </a:solidFill>
              </a:rPr>
              <a:t>2019</a:t>
            </a:r>
            <a:r>
              <a:rPr lang="en-US" sz="3600" dirty="0" smtClean="0">
                <a:solidFill>
                  <a:schemeClr val="tx1"/>
                </a:solidFill>
              </a:rPr>
              <a:t/>
            </a:r>
            <a:br>
              <a:rPr lang="en-US" sz="3600" dirty="0" smtClean="0">
                <a:solidFill>
                  <a:schemeClr val="tx1"/>
                </a:solidFill>
              </a:rPr>
            </a:br>
            <a:r>
              <a:rPr lang="en-US" sz="3600" dirty="0" smtClean="0">
                <a:solidFill>
                  <a:schemeClr val="tx1"/>
                </a:solidFill>
              </a:rPr>
              <a:t>Session </a:t>
            </a:r>
            <a:r>
              <a:rPr lang="en-US" sz="3600" dirty="0" smtClean="0">
                <a:solidFill>
                  <a:schemeClr val="tx1"/>
                </a:solidFill>
              </a:rPr>
              <a:t>2.02</a:t>
            </a:r>
            <a:r>
              <a:rPr lang="en-US" sz="3600" dirty="0">
                <a:solidFill>
                  <a:schemeClr val="tx1"/>
                </a:solidFill>
              </a:rPr>
              <a:t/>
            </a:r>
            <a:br>
              <a:rPr lang="en-US" sz="3600" dirty="0">
                <a:solidFill>
                  <a:schemeClr val="tx1"/>
                </a:solidFill>
              </a:rPr>
            </a:br>
            <a:r>
              <a:rPr lang="en-US" sz="3600" dirty="0">
                <a:solidFill>
                  <a:schemeClr val="accent2">
                    <a:lumMod val="75000"/>
                  </a:schemeClr>
                </a:solidFill>
                <a:latin typeface="+mn-lt"/>
              </a:rPr>
              <a:t/>
            </a:r>
            <a:br>
              <a:rPr lang="en-US" sz="3600" dirty="0">
                <a:solidFill>
                  <a:schemeClr val="accent2">
                    <a:lumMod val="75000"/>
                  </a:schemeClr>
                </a:solidFill>
                <a:latin typeface="+mn-lt"/>
              </a:rPr>
            </a:br>
            <a:r>
              <a:rPr lang="en-US" sz="3600" dirty="0">
                <a:solidFill>
                  <a:schemeClr val="accent2">
                    <a:lumMod val="75000"/>
                  </a:schemeClr>
                </a:solidFill>
                <a:latin typeface="+mn-lt"/>
              </a:rPr>
              <a:t/>
            </a:r>
            <a:br>
              <a:rPr lang="en-US" sz="3600" dirty="0">
                <a:solidFill>
                  <a:schemeClr val="accent2">
                    <a:lumMod val="75000"/>
                  </a:schemeClr>
                </a:solidFill>
                <a:latin typeface="+mn-lt"/>
              </a:rPr>
            </a:br>
            <a:r>
              <a:rPr lang="en-US" sz="3600" dirty="0">
                <a:solidFill>
                  <a:schemeClr val="accent2">
                    <a:lumMod val="75000"/>
                  </a:schemeClr>
                </a:solidFill>
                <a:latin typeface="+mn-lt"/>
              </a:rPr>
              <a:t/>
            </a:r>
            <a:br>
              <a:rPr lang="en-US" sz="3600" dirty="0">
                <a:solidFill>
                  <a:schemeClr val="accent2">
                    <a:lumMod val="75000"/>
                  </a:schemeClr>
                </a:solidFill>
                <a:latin typeface="+mn-lt"/>
              </a:rPr>
            </a:br>
            <a:endParaRPr lang="en-US" sz="7300" dirty="0">
              <a:solidFill>
                <a:schemeClr val="accent2">
                  <a:lumMod val="75000"/>
                </a:schemeClr>
              </a:solidFill>
              <a:latin typeface="+mn-lt"/>
            </a:endParaRPr>
          </a:p>
        </p:txBody>
      </p:sp>
      <p:sp>
        <p:nvSpPr>
          <p:cNvPr id="5" name="Subtitle 4"/>
          <p:cNvSpPr>
            <a:spLocks noGrp="1"/>
          </p:cNvSpPr>
          <p:nvPr>
            <p:ph type="subTitle" idx="1"/>
          </p:nvPr>
        </p:nvSpPr>
        <p:spPr>
          <a:xfrm>
            <a:off x="1247775" y="4498848"/>
            <a:ext cx="9877425" cy="1633728"/>
          </a:xfrm>
        </p:spPr>
        <p:txBody>
          <a:bodyPr>
            <a:normAutofit/>
          </a:bodyPr>
          <a:lstStyle/>
          <a:p>
            <a:pPr>
              <a:spcBef>
                <a:spcPts val="0"/>
              </a:spcBef>
            </a:pPr>
            <a:endParaRPr lang="en-US" sz="1000" cap="none" dirty="0"/>
          </a:p>
          <a:p>
            <a:r>
              <a:rPr lang="en-US" cap="none" dirty="0" smtClean="0">
                <a:solidFill>
                  <a:schemeClr val="accent2">
                    <a:lumMod val="75000"/>
                  </a:schemeClr>
                </a:solidFill>
              </a:rPr>
              <a:t>Suzanne Wagner</a:t>
            </a:r>
            <a:endParaRPr lang="en-US" cap="none" dirty="0">
              <a:solidFill>
                <a:schemeClr val="accent2">
                  <a:lumMod val="75000"/>
                </a:schemeClr>
              </a:solidFill>
            </a:endParaRPr>
          </a:p>
          <a:p>
            <a:r>
              <a:rPr lang="en-US" cap="none" dirty="0" smtClean="0">
                <a:solidFill>
                  <a:schemeClr val="accent2">
                    <a:lumMod val="75000"/>
                  </a:schemeClr>
                </a:solidFill>
                <a:hlinkClick r:id="rId3"/>
              </a:rPr>
              <a:t>swagner@housinginnovations.us</a:t>
            </a:r>
            <a:r>
              <a:rPr lang="en-US" cap="none" dirty="0" smtClean="0">
                <a:solidFill>
                  <a:schemeClr val="accent2">
                    <a:lumMod val="75000"/>
                  </a:schemeClr>
                </a:solidFill>
              </a:rPr>
              <a:t> </a:t>
            </a:r>
            <a:endParaRPr lang="en-US" cap="none" dirty="0">
              <a:solidFill>
                <a:schemeClr val="accent2">
                  <a:lumMod val="75000"/>
                </a:schemeClr>
              </a:solidFill>
            </a:endParaRPr>
          </a:p>
          <a:p>
            <a:endParaRPr lang="en-US" sz="3800" cap="none"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08521" y="4586482"/>
            <a:ext cx="3756660" cy="1426447"/>
          </a:xfrm>
          <a:prstGeom prst="rect">
            <a:avLst/>
          </a:prstGeom>
        </p:spPr>
      </p:pic>
    </p:spTree>
    <p:extLst>
      <p:ext uri="{BB962C8B-B14F-4D97-AF65-F5344CB8AC3E}">
        <p14:creationId xmlns:p14="http://schemas.microsoft.com/office/powerpoint/2010/main" val="292569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Session Overview </a:t>
            </a:r>
            <a:endParaRPr lang="en-US" sz="4400" dirty="0"/>
          </a:p>
        </p:txBody>
      </p:sp>
      <p:sp>
        <p:nvSpPr>
          <p:cNvPr id="3" name="Content Placeholder 2"/>
          <p:cNvSpPr>
            <a:spLocks noGrp="1"/>
          </p:cNvSpPr>
          <p:nvPr>
            <p:ph idx="1"/>
          </p:nvPr>
        </p:nvSpPr>
        <p:spPr>
          <a:xfrm>
            <a:off x="1238250" y="1845734"/>
            <a:ext cx="9993630" cy="4023360"/>
          </a:xfrm>
        </p:spPr>
        <p:txBody>
          <a:bodyPr>
            <a:normAutofit/>
          </a:bodyPr>
          <a:lstStyle/>
          <a:p>
            <a:pPr lvl="1"/>
            <a:endParaRPr lang="en-US" sz="3200" dirty="0" smtClean="0"/>
          </a:p>
          <a:p>
            <a:pPr lvl="1"/>
            <a:r>
              <a:rPr lang="en-US" sz="3200" dirty="0" smtClean="0"/>
              <a:t>Framing Concepts and Considerations</a:t>
            </a:r>
          </a:p>
          <a:p>
            <a:pPr lvl="1"/>
            <a:r>
              <a:rPr lang="en-US" sz="3200" dirty="0" smtClean="0"/>
              <a:t>Lessons from Crossroads Rhode Island</a:t>
            </a:r>
          </a:p>
          <a:p>
            <a:pPr lvl="1"/>
            <a:r>
              <a:rPr lang="en-US" sz="3200" dirty="0" smtClean="0"/>
              <a:t>Lessons from Community Builders, </a:t>
            </a:r>
            <a:r>
              <a:rPr lang="en-US" sz="3200" dirty="0"/>
              <a:t>G</a:t>
            </a:r>
            <a:r>
              <a:rPr lang="en-US" sz="3200" dirty="0" smtClean="0"/>
              <a:t>rand Rapids MI</a:t>
            </a:r>
          </a:p>
          <a:p>
            <a:pPr lvl="1"/>
            <a:r>
              <a:rPr lang="en-US" sz="3200" dirty="0" smtClean="0"/>
              <a:t>Q&amp;A</a:t>
            </a:r>
            <a:endParaRPr lang="en-US" sz="3200" dirty="0" smtClean="0"/>
          </a:p>
        </p:txBody>
      </p:sp>
      <p:sp>
        <p:nvSpPr>
          <p:cNvPr id="4" name="Slide Number Placeholder 3"/>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733602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Core Components of Rapid </a:t>
            </a:r>
            <a:r>
              <a:rPr lang="en-US" dirty="0" smtClean="0"/>
              <a:t>Rehousing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32227743"/>
              </p:ext>
            </p:extLst>
          </p:nvPr>
        </p:nvGraphicFramePr>
        <p:xfrm>
          <a:off x="533400" y="1901371"/>
          <a:ext cx="10347960" cy="4397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2385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287338"/>
            <a:ext cx="10058400" cy="1449387"/>
          </a:xfrm>
        </p:spPr>
        <p:txBody>
          <a:bodyPr/>
          <a:lstStyle/>
          <a:p>
            <a:r>
              <a:rPr lang="en-US" b="1" dirty="0" smtClean="0"/>
              <a:t> </a:t>
            </a:r>
            <a:endParaRPr lang="en-US" b="1" dirty="0"/>
          </a:p>
        </p:txBody>
      </p:sp>
      <p:sp>
        <p:nvSpPr>
          <p:cNvPr id="3" name="Content Placeholder 2"/>
          <p:cNvSpPr>
            <a:spLocks noGrp="1"/>
          </p:cNvSpPr>
          <p:nvPr>
            <p:ph idx="4294967295"/>
          </p:nvPr>
        </p:nvSpPr>
        <p:spPr>
          <a:xfrm>
            <a:off x="6207760" y="2164080"/>
            <a:ext cx="5984240" cy="3704908"/>
          </a:xfrm>
        </p:spPr>
        <p:txBody>
          <a:bodyPr>
            <a:normAutofit/>
          </a:bodyPr>
          <a:lstStyle/>
          <a:p>
            <a:pPr lvl="1"/>
            <a:r>
              <a:rPr lang="en-US" sz="3200" dirty="0"/>
              <a:t>Strengths-based</a:t>
            </a:r>
          </a:p>
          <a:p>
            <a:pPr lvl="1"/>
            <a:r>
              <a:rPr lang="en-US" sz="3200" dirty="0"/>
              <a:t>Individualized</a:t>
            </a:r>
          </a:p>
          <a:p>
            <a:pPr lvl="1"/>
            <a:r>
              <a:rPr lang="en-US" sz="3200" dirty="0"/>
              <a:t>Culturally sensitive</a:t>
            </a:r>
          </a:p>
          <a:p>
            <a:pPr lvl="1"/>
            <a:r>
              <a:rPr lang="en-US" sz="3200" dirty="0"/>
              <a:t>Transparent</a:t>
            </a:r>
          </a:p>
          <a:p>
            <a:pPr lvl="1"/>
            <a:r>
              <a:rPr lang="en-US" sz="3200" dirty="0" smtClean="0"/>
              <a:t>Trauma-informed</a:t>
            </a:r>
            <a:endParaRPr lang="en-US" sz="3200" dirty="0"/>
          </a:p>
        </p:txBody>
      </p:sp>
      <p:pic>
        <p:nvPicPr>
          <p:cNvPr id="1026" name="Picture 2" descr="Image result for image for valu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3175" y="1290637"/>
            <a:ext cx="4229100" cy="419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715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Themes in Helping People Pay the Rent</a:t>
            </a:r>
            <a:endParaRPr lang="en-US" dirty="0"/>
          </a:p>
        </p:txBody>
      </p:sp>
      <p:sp>
        <p:nvSpPr>
          <p:cNvPr id="3" name="Content Placeholder 2"/>
          <p:cNvSpPr>
            <a:spLocks noGrp="1"/>
          </p:cNvSpPr>
          <p:nvPr>
            <p:ph idx="1"/>
          </p:nvPr>
        </p:nvSpPr>
        <p:spPr/>
        <p:txBody>
          <a:bodyPr>
            <a:normAutofit lnSpcReduction="10000"/>
          </a:bodyPr>
          <a:lstStyle/>
          <a:p>
            <a:pPr lvl="1">
              <a:lnSpc>
                <a:spcPct val="120000"/>
              </a:lnSpc>
            </a:pPr>
            <a:r>
              <a:rPr lang="en-US" sz="2800" dirty="0" smtClean="0"/>
              <a:t>Flexible and individualized</a:t>
            </a:r>
          </a:p>
          <a:p>
            <a:pPr lvl="1">
              <a:lnSpc>
                <a:spcPct val="120000"/>
              </a:lnSpc>
            </a:pPr>
            <a:r>
              <a:rPr lang="en-US" sz="2800" dirty="0" smtClean="0"/>
              <a:t>Use progressive engagement and start with the smallest amount of assistance</a:t>
            </a:r>
          </a:p>
          <a:p>
            <a:pPr lvl="1">
              <a:lnSpc>
                <a:spcPct val="120000"/>
              </a:lnSpc>
            </a:pPr>
            <a:r>
              <a:rPr lang="en-US" sz="2800" dirty="0" smtClean="0"/>
              <a:t>Be creative</a:t>
            </a:r>
          </a:p>
          <a:p>
            <a:pPr lvl="1">
              <a:lnSpc>
                <a:spcPct val="120000"/>
              </a:lnSpc>
            </a:pPr>
            <a:r>
              <a:rPr lang="en-US" sz="2800" dirty="0" smtClean="0"/>
              <a:t>Have resources to fill gaps</a:t>
            </a:r>
          </a:p>
          <a:p>
            <a:pPr lvl="1">
              <a:lnSpc>
                <a:spcPct val="120000"/>
              </a:lnSpc>
            </a:pPr>
            <a:r>
              <a:rPr lang="en-US" sz="2800" dirty="0" smtClean="0"/>
              <a:t>Fair and transparent standards </a:t>
            </a:r>
          </a:p>
          <a:p>
            <a:pPr lvl="1">
              <a:lnSpc>
                <a:spcPct val="120000"/>
              </a:lnSpc>
            </a:pPr>
            <a:r>
              <a:rPr lang="en-US" sz="2800" dirty="0" smtClean="0"/>
              <a:t>Plan for end of assistance from the beginning</a:t>
            </a:r>
          </a:p>
          <a:p>
            <a:pPr marL="500050" lvl="2" indent="0">
              <a:lnSpc>
                <a:spcPct val="120000"/>
              </a:lnSpc>
              <a:buNone/>
            </a:pPr>
            <a:endParaRPr lang="en-US" sz="2800" dirty="0"/>
          </a:p>
          <a:p>
            <a:endParaRPr lang="en-US" sz="2800" dirty="0"/>
          </a:p>
        </p:txBody>
      </p:sp>
      <p:sp>
        <p:nvSpPr>
          <p:cNvPr id="4" name="Slide Number Placeholder 3"/>
          <p:cNvSpPr>
            <a:spLocks noGrp="1"/>
          </p:cNvSpPr>
          <p:nvPr>
            <p:ph type="sldNum" sz="quarter" idx="12"/>
          </p:nvPr>
        </p:nvSpPr>
        <p:spPr>
          <a:prstGeom prst="rect">
            <a:avLst/>
          </a:prstGeom>
        </p:spPr>
        <p:txBody>
          <a:bodyPr/>
          <a:lstStyle/>
          <a:p>
            <a:fld id="{4FAB73BC-B049-4115-A692-8D63A059BFB8}" type="slidenum">
              <a:rPr lang="en-US" smtClean="0"/>
              <a:pPr/>
              <a:t>5</a:t>
            </a:fld>
            <a:endParaRPr lang="en-US" dirty="0"/>
          </a:p>
        </p:txBody>
      </p:sp>
      <p:sp>
        <p:nvSpPr>
          <p:cNvPr id="6" name="AutoShape 2" descr="Image result for image for paying the r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9624" y="3274696"/>
            <a:ext cx="2939415" cy="2242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0444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How to Be Flexible and Individualized</a:t>
            </a:r>
            <a:endParaRPr lang="en-US" b="1" dirty="0">
              <a:solidFill>
                <a:schemeClr val="tx1"/>
              </a:solidFill>
            </a:endParaRPr>
          </a:p>
        </p:txBody>
      </p:sp>
      <p:sp>
        <p:nvSpPr>
          <p:cNvPr id="3" name="Content Placeholder 2"/>
          <p:cNvSpPr>
            <a:spLocks noGrp="1"/>
          </p:cNvSpPr>
          <p:nvPr>
            <p:ph idx="1"/>
          </p:nvPr>
        </p:nvSpPr>
        <p:spPr>
          <a:xfrm>
            <a:off x="4419600" y="304800"/>
            <a:ext cx="7284720" cy="6400800"/>
          </a:xfrm>
        </p:spPr>
        <p:txBody>
          <a:bodyPr>
            <a:normAutofit/>
          </a:bodyPr>
          <a:lstStyle/>
          <a:p>
            <a:pPr lvl="1"/>
            <a:r>
              <a:rPr lang="en-US" sz="3000" dirty="0" smtClean="0"/>
              <a:t>Assessment</a:t>
            </a:r>
          </a:p>
          <a:p>
            <a:pPr lvl="2"/>
            <a:r>
              <a:rPr lang="en-US" sz="2600" dirty="0" smtClean="0"/>
              <a:t>Focused domains: Housing, Income, Supports</a:t>
            </a:r>
          </a:p>
          <a:p>
            <a:pPr lvl="2"/>
            <a:r>
              <a:rPr lang="en-US" sz="2600" dirty="0"/>
              <a:t>Hear what </a:t>
            </a:r>
            <a:r>
              <a:rPr lang="en-US" sz="2600" dirty="0" smtClean="0"/>
              <a:t>clients think </a:t>
            </a:r>
            <a:r>
              <a:rPr lang="en-US" sz="2600" dirty="0"/>
              <a:t>they </a:t>
            </a:r>
            <a:r>
              <a:rPr lang="en-US" sz="2600" dirty="0" smtClean="0"/>
              <a:t>need and how they have managed in past</a:t>
            </a:r>
            <a:endParaRPr lang="en-US" sz="2600" dirty="0"/>
          </a:p>
          <a:p>
            <a:pPr lvl="1"/>
            <a:r>
              <a:rPr lang="en-US" sz="3000" dirty="0" smtClean="0"/>
              <a:t>Planning for Short-Term Assistance</a:t>
            </a:r>
          </a:p>
          <a:p>
            <a:pPr lvl="2"/>
            <a:r>
              <a:rPr lang="en-US" sz="2600" dirty="0" smtClean="0"/>
              <a:t>Develop a focused housing stabilization plan</a:t>
            </a:r>
          </a:p>
          <a:p>
            <a:pPr lvl="2"/>
            <a:r>
              <a:rPr lang="en-US" sz="2600" dirty="0" smtClean="0"/>
              <a:t>Use </a:t>
            </a:r>
            <a:r>
              <a:rPr lang="en-US" sz="2600" dirty="0"/>
              <a:t>a problem-solving approach </a:t>
            </a:r>
          </a:p>
          <a:p>
            <a:pPr marL="566928" lvl="3" indent="0">
              <a:buNone/>
            </a:pPr>
            <a:r>
              <a:rPr lang="en-US" sz="2600" dirty="0" smtClean="0"/>
              <a:t>“What are your ideas about how to </a:t>
            </a:r>
            <a:r>
              <a:rPr lang="en-US" sz="2600" dirty="0"/>
              <a:t>resolve this housing crisis</a:t>
            </a:r>
            <a:r>
              <a:rPr lang="en-US" sz="2600" dirty="0" smtClean="0"/>
              <a:t>?” </a:t>
            </a:r>
          </a:p>
          <a:p>
            <a:pPr lvl="2"/>
            <a:r>
              <a:rPr lang="en-US" sz="2600" dirty="0" smtClean="0"/>
              <a:t>Short-term actionable goals driven by participant</a:t>
            </a:r>
          </a:p>
          <a:p>
            <a:pPr lvl="2"/>
            <a:r>
              <a:rPr lang="en-US" sz="2600" dirty="0" smtClean="0"/>
              <a:t>Assess viability of current situation for the long-term and engage participants in evaluative discussion</a:t>
            </a:r>
          </a:p>
          <a:p>
            <a:pPr lvl="2"/>
            <a:r>
              <a:rPr lang="en-US" sz="2600" dirty="0" smtClean="0"/>
              <a:t>Connections to resources  - networks of care, warm handoffs</a:t>
            </a:r>
            <a:endParaRPr lang="en-US" sz="2600" dirty="0"/>
          </a:p>
        </p:txBody>
      </p:sp>
      <p:sp>
        <p:nvSpPr>
          <p:cNvPr id="5" name="Text Placeholder 4"/>
          <p:cNvSpPr>
            <a:spLocks noGrp="1"/>
          </p:cNvSpPr>
          <p:nvPr>
            <p:ph type="body" sz="half" idx="2"/>
          </p:nvPr>
        </p:nvSpPr>
        <p:spPr/>
        <p:txBody>
          <a:bodyPr/>
          <a:lstStyle/>
          <a:p>
            <a:endParaRPr lang="en-US"/>
          </a:p>
        </p:txBody>
      </p:sp>
      <p:pic>
        <p:nvPicPr>
          <p:cNvPr id="4" name="Picture 2" descr="Image result for image for flexible and individualiz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59" y="3398520"/>
            <a:ext cx="3535681" cy="3215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79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Flexible and individualized - 2</a:t>
            </a:r>
            <a:endParaRPr lang="en-US" dirty="0"/>
          </a:p>
        </p:txBody>
      </p:sp>
      <p:sp>
        <p:nvSpPr>
          <p:cNvPr id="3" name="Content Placeholder 2"/>
          <p:cNvSpPr>
            <a:spLocks noGrp="1"/>
          </p:cNvSpPr>
          <p:nvPr>
            <p:ph idx="1"/>
          </p:nvPr>
        </p:nvSpPr>
        <p:spPr>
          <a:xfrm>
            <a:off x="1097280" y="1845734"/>
            <a:ext cx="10058400" cy="4463626"/>
          </a:xfrm>
        </p:spPr>
        <p:txBody>
          <a:bodyPr>
            <a:normAutofit fontScale="92500" lnSpcReduction="20000"/>
          </a:bodyPr>
          <a:lstStyle/>
          <a:p>
            <a:pPr lvl="1"/>
            <a:r>
              <a:rPr lang="en-US" sz="2800" dirty="0" smtClean="0"/>
              <a:t>Broad array of landlord and service partnerships</a:t>
            </a:r>
          </a:p>
          <a:p>
            <a:pPr lvl="1"/>
            <a:r>
              <a:rPr lang="en-US" sz="2800" smtClean="0"/>
              <a:t>Skilled Staff</a:t>
            </a:r>
          </a:p>
          <a:p>
            <a:pPr lvl="2"/>
            <a:r>
              <a:rPr lang="en-US" sz="2400" smtClean="0"/>
              <a:t>Consultation/supervision/training</a:t>
            </a:r>
            <a:endParaRPr lang="en-US" sz="2400" dirty="0" smtClean="0"/>
          </a:p>
          <a:p>
            <a:pPr lvl="2"/>
            <a:r>
              <a:rPr lang="en-US" sz="2400" dirty="0" smtClean="0"/>
              <a:t>Regular case reviews</a:t>
            </a:r>
          </a:p>
          <a:p>
            <a:pPr lvl="2"/>
            <a:r>
              <a:rPr lang="en-US" sz="2400" dirty="0" smtClean="0"/>
              <a:t>Share lessons, resources and successes</a:t>
            </a:r>
            <a:endParaRPr lang="en-US" sz="2400" dirty="0"/>
          </a:p>
          <a:p>
            <a:pPr lvl="1"/>
            <a:r>
              <a:rPr lang="en-US" sz="2800" dirty="0"/>
              <a:t>Revision to the Housing </a:t>
            </a:r>
            <a:r>
              <a:rPr lang="en-US" sz="2800" dirty="0" smtClean="0"/>
              <a:t>Plan</a:t>
            </a:r>
          </a:p>
          <a:p>
            <a:pPr lvl="2"/>
            <a:r>
              <a:rPr lang="en-US" sz="2400" dirty="0" smtClean="0"/>
              <a:t>Update as frequently as needed</a:t>
            </a:r>
            <a:endParaRPr lang="en-US" sz="2400" dirty="0"/>
          </a:p>
          <a:p>
            <a:pPr lvl="1"/>
            <a:r>
              <a:rPr lang="en-US" sz="2800" dirty="0"/>
              <a:t>Standards and Waivers of same</a:t>
            </a:r>
          </a:p>
          <a:p>
            <a:pPr lvl="2"/>
            <a:r>
              <a:rPr lang="en-US" sz="2400" dirty="0" smtClean="0"/>
              <a:t>Small amounts and short increments</a:t>
            </a:r>
          </a:p>
          <a:p>
            <a:pPr lvl="2"/>
            <a:r>
              <a:rPr lang="en-US" sz="2400" dirty="0" smtClean="0"/>
              <a:t>Increase/extend when needed</a:t>
            </a:r>
            <a:endParaRPr lang="en-US" sz="2400" dirty="0"/>
          </a:p>
          <a:p>
            <a:pPr lvl="2"/>
            <a:r>
              <a:rPr lang="en-US" sz="2400" dirty="0" smtClean="0"/>
              <a:t>Clear criteria for when housing crisis is resolved</a:t>
            </a:r>
          </a:p>
          <a:p>
            <a:pPr lvl="2"/>
            <a:r>
              <a:rPr lang="en-US" sz="2400" dirty="0" smtClean="0"/>
              <a:t>Exception Process</a:t>
            </a:r>
          </a:p>
          <a:p>
            <a:pPr lvl="1"/>
            <a:r>
              <a:rPr lang="en-US" sz="2800" dirty="0" smtClean="0"/>
              <a:t>Review outcomes and practices regularly and adjust</a:t>
            </a:r>
            <a:endParaRPr lang="en-US" sz="2800" dirty="0"/>
          </a:p>
        </p:txBody>
      </p:sp>
      <p:sp>
        <p:nvSpPr>
          <p:cNvPr id="5" name="Slide Number Placeholder 4"/>
          <p:cNvSpPr>
            <a:spLocks noGrp="1"/>
          </p:cNvSpPr>
          <p:nvPr>
            <p:ph type="sldNum" sz="quarter" idx="12"/>
          </p:nvPr>
        </p:nvSpPr>
        <p:spPr/>
        <p:txBody>
          <a:bodyPr/>
          <a:lstStyle/>
          <a:p>
            <a:fld id="{4FAB73BC-B049-4115-A692-8D63A059BFB8}" type="slidenum">
              <a:rPr lang="en-US" smtClean="0">
                <a:solidFill>
                  <a:srgbClr val="69676D"/>
                </a:solidFill>
              </a:rPr>
              <a:pPr/>
              <a:t>7</a:t>
            </a:fld>
            <a:endParaRPr lang="en-US" dirty="0">
              <a:solidFill>
                <a:srgbClr val="69676D"/>
              </a:solidFill>
            </a:endParaRPr>
          </a:p>
        </p:txBody>
      </p:sp>
      <p:pic>
        <p:nvPicPr>
          <p:cNvPr id="7" name="Picture 6">
            <a:extLst>
              <a:ext uri="{FF2B5EF4-FFF2-40B4-BE49-F238E27FC236}">
                <a16:creationId xmlns="" xmlns:a16="http://schemas.microsoft.com/office/drawing/2014/main" id="{5A5FE9DC-3397-472F-B106-D57901FB5D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11415" y="2411730"/>
            <a:ext cx="3631659" cy="2695575"/>
          </a:xfrm>
          <a:prstGeom prst="rect">
            <a:avLst/>
          </a:prstGeom>
        </p:spPr>
      </p:pic>
    </p:spTree>
    <p:extLst>
      <p:ext uri="{BB962C8B-B14F-4D97-AF65-F5344CB8AC3E}">
        <p14:creationId xmlns:p14="http://schemas.microsoft.com/office/powerpoint/2010/main" val="2655964282"/>
      </p:ext>
    </p:extLst>
  </p:cSld>
  <p:clrMapOvr>
    <a:masterClrMapping/>
  </p:clrMapOvr>
</p:sld>
</file>

<file path=ppt/theme/theme1.xml><?xml version="1.0" encoding="utf-8"?>
<a:theme xmlns:a="http://schemas.openxmlformats.org/drawingml/2006/main" name="Retrospect">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BD9F24CEE7204A97B83497CFB24009" ma:contentTypeVersion="11" ma:contentTypeDescription="Create a new document." ma:contentTypeScope="" ma:versionID="2a36ea64251ea86a0744e2713e9becac">
  <xsd:schema xmlns:xsd="http://www.w3.org/2001/XMLSchema" xmlns:xs="http://www.w3.org/2001/XMLSchema" xmlns:p="http://schemas.microsoft.com/office/2006/metadata/properties" xmlns:ns2="3e5e5ab1-9919-415a-8531-73445ca70f9c" xmlns:ns3="487079cd-3e6b-4167-bf3d-7b4eb5d3993c" targetNamespace="http://schemas.microsoft.com/office/2006/metadata/properties" ma:root="true" ma:fieldsID="2735744a72cfd8a90c936e8c913f7b08" ns2:_="" ns3:_="">
    <xsd:import namespace="3e5e5ab1-9919-415a-8531-73445ca70f9c"/>
    <xsd:import namespace="487079cd-3e6b-4167-bf3d-7b4eb5d3993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5e5ab1-9919-415a-8531-73445ca70f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7079cd-3e6b-4167-bf3d-7b4eb5d3993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9D8EA4-C422-4C6B-BEF6-A81205E95555}"/>
</file>

<file path=customXml/itemProps2.xml><?xml version="1.0" encoding="utf-8"?>
<ds:datastoreItem xmlns:ds="http://schemas.openxmlformats.org/officeDocument/2006/customXml" ds:itemID="{B4F8D14B-DFA5-475A-B862-06227555ECE0}"/>
</file>

<file path=customXml/itemProps3.xml><?xml version="1.0" encoding="utf-8"?>
<ds:datastoreItem xmlns:ds="http://schemas.openxmlformats.org/officeDocument/2006/customXml" ds:itemID="{53774DF1-262B-4EBE-A9F5-712459E9AE13}"/>
</file>

<file path=docProps/app.xml><?xml version="1.0" encoding="utf-8"?>
<Properties xmlns="http://schemas.openxmlformats.org/officeDocument/2006/extended-properties" xmlns:vt="http://schemas.openxmlformats.org/officeDocument/2006/docPropsVTypes">
  <Template>Organic</Template>
  <TotalTime>363</TotalTime>
  <Words>576</Words>
  <Application>Microsoft Office PowerPoint</Application>
  <PresentationFormat>Widescreen</PresentationFormat>
  <Paragraphs>67</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Retrospect</vt:lpstr>
      <vt:lpstr>Helping People Pay the Rent in  Rapid Re-housing Programs  NAEH Conference July 2019 Session 2.02    </vt:lpstr>
      <vt:lpstr>Session Overview </vt:lpstr>
      <vt:lpstr>Core Components of Rapid Rehousing </vt:lpstr>
      <vt:lpstr> </vt:lpstr>
      <vt:lpstr>Themes in Helping People Pay the Rent</vt:lpstr>
      <vt:lpstr>How to Be Flexible and Individualized</vt:lpstr>
      <vt:lpstr>Flexible and individualized - 2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 Perspective</dc:title>
  <dc:creator>Randy Grant</dc:creator>
  <cp:lastModifiedBy>Suzanne Wagner</cp:lastModifiedBy>
  <cp:revision>42</cp:revision>
  <dcterms:created xsi:type="dcterms:W3CDTF">2018-07-11T19:48:48Z</dcterms:created>
  <dcterms:modified xsi:type="dcterms:W3CDTF">2019-07-17T00:54:05Z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0x0101008EBD9F24CEE7204A97B83497CFB24009</vt:lpwstr>
  </property>
</Properties>
</file>