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18"/>
  </p:notesMasterIdLst>
  <p:handoutMasterIdLst>
    <p:handoutMasterId r:id="rId19"/>
  </p:handoutMasterIdLst>
  <p:sldIdLst>
    <p:sldId id="256" r:id="rId3"/>
    <p:sldId id="418" r:id="rId4"/>
    <p:sldId id="441" r:id="rId5"/>
    <p:sldId id="611" r:id="rId6"/>
    <p:sldId id="648" r:id="rId7"/>
    <p:sldId id="651" r:id="rId8"/>
    <p:sldId id="653" r:id="rId9"/>
    <p:sldId id="650" r:id="rId10"/>
    <p:sldId id="652" r:id="rId11"/>
    <p:sldId id="654" r:id="rId12"/>
    <p:sldId id="658" r:id="rId13"/>
    <p:sldId id="655" r:id="rId14"/>
    <p:sldId id="659" r:id="rId15"/>
    <p:sldId id="657" r:id="rId16"/>
    <p:sldId id="6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39" autoAdjust="0"/>
    <p:restoredTop sz="95274" autoAdjust="0"/>
  </p:normalViewPr>
  <p:slideViewPr>
    <p:cSldViewPr snapToGrid="0">
      <p:cViewPr varScale="1">
        <p:scale>
          <a:sx n="115" d="100"/>
          <a:sy n="115" d="100"/>
        </p:scale>
        <p:origin x="576" y="7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rgbClr val="00B0F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2102</c:v>
                </c:pt>
                <c:pt idx="1">
                  <c:v>1898</c:v>
                </c:pt>
                <c:pt idx="2">
                  <c:v>1849</c:v>
                </c:pt>
                <c:pt idx="3">
                  <c:v>1650</c:v>
                </c:pt>
                <c:pt idx="4">
                  <c:v>1457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ES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936</c:v>
                </c:pt>
                <c:pt idx="1">
                  <c:v>920</c:v>
                </c:pt>
                <c:pt idx="2">
                  <c:v>939</c:v>
                </c:pt>
                <c:pt idx="3">
                  <c:v>836</c:v>
                </c:pt>
                <c:pt idx="4">
                  <c:v>889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</c:v>
                </c:pt>
              </c:strCache>
            </c:strRef>
          </c:tx>
          <c:spPr>
            <a:ln w="34925" cap="rnd">
              <a:solidFill>
                <a:srgbClr val="FFFF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1072</c:v>
                </c:pt>
                <c:pt idx="1">
                  <c:v>965</c:v>
                </c:pt>
                <c:pt idx="2">
                  <c:v>904</c:v>
                </c:pt>
                <c:pt idx="3">
                  <c:v>794</c:v>
                </c:pt>
                <c:pt idx="4">
                  <c:v>563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94</c:v>
                </c:pt>
                <c:pt idx="1">
                  <c:v>13</c:v>
                </c:pt>
                <c:pt idx="2">
                  <c:v>6</c:v>
                </c:pt>
                <c:pt idx="3">
                  <c:v>20</c:v>
                </c:pt>
                <c:pt idx="4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831456"/>
        <c:axId val="311831064"/>
      </c:lineChart>
      <c:catAx>
        <c:axId val="31183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831064"/>
        <c:crosses val="autoZero"/>
        <c:auto val="1"/>
        <c:lblAlgn val="ctr"/>
        <c:lblOffset val="100"/>
        <c:noMultiLvlLbl val="0"/>
      </c:catAx>
      <c:valAx>
        <c:axId val="31183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83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HH with children</c:v>
                </c:pt>
                <c:pt idx="1">
                  <c:v>HH without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717</c:v>
                </c:pt>
                <c:pt idx="1">
                  <c:v>1960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7/19/2019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7/19/2019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boscoc.org/system-performance-measure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lliances.org/wiscons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calliances.org/local-system-performance-measur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2:09 Uniting Homeless Service Partners Around A Common Vision to End Family homelessness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243754"/>
            <a:ext cx="8767860" cy="1014045"/>
          </a:xfrm>
        </p:spPr>
        <p:txBody>
          <a:bodyPr>
            <a:normAutofit/>
          </a:bodyPr>
          <a:lstStyle/>
          <a:p>
            <a:r>
              <a:rPr lang="en-US" dirty="0"/>
              <a:t>Carrie Poser – CoC Director, WI Balance of State CoC</a:t>
            </a:r>
          </a:p>
          <a:p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Coalition Engagement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13" y="1378554"/>
            <a:ext cx="11207995" cy="4895596"/>
          </a:xfrm>
        </p:spPr>
        <p:txBody>
          <a:bodyPr>
            <a:normAutofit/>
          </a:bodyPr>
          <a:lstStyle/>
          <a:p>
            <a:r>
              <a:rPr lang="en-US" dirty="0" smtClean="0"/>
              <a:t>21 very different coalitions</a:t>
            </a:r>
          </a:p>
          <a:p>
            <a:r>
              <a:rPr lang="en-US" dirty="0" smtClean="0"/>
              <a:t>Provider knowledge and understanding vs. general public vs. other systems of care 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What is the Balance of State? Why should I care?</a:t>
            </a:r>
          </a:p>
          <a:p>
            <a:r>
              <a:rPr lang="en-US" dirty="0" smtClean="0"/>
              <a:t>Opportunity to listen and answer questions</a:t>
            </a:r>
          </a:p>
          <a:p>
            <a:r>
              <a:rPr lang="en-US" dirty="0" smtClean="0"/>
              <a:t>60+ slide </a:t>
            </a:r>
            <a:r>
              <a:rPr lang="en-US" dirty="0" smtClean="0"/>
              <a:t>presentation, </a:t>
            </a:r>
            <a:r>
              <a:rPr lang="en-US" dirty="0" smtClean="0"/>
              <a:t>3 hours, invite media, advertise! </a:t>
            </a:r>
          </a:p>
          <a:p>
            <a:pPr lvl="1"/>
            <a:r>
              <a:rPr lang="en-US" dirty="0" smtClean="0"/>
              <a:t>Showcase local coalition data – contribution to system performance, comparison to similarly situated communities, point-in-time data, and coordinated entry data</a:t>
            </a:r>
          </a:p>
          <a:p>
            <a:pPr lvl="1"/>
            <a:r>
              <a:rPr lang="en-US" dirty="0" smtClean="0"/>
              <a:t>Expand understanding of federal priorities, departments, regulations, and systems </a:t>
            </a:r>
          </a:p>
          <a:p>
            <a:pPr lvl="1"/>
            <a:r>
              <a:rPr lang="en-US" dirty="0" smtClean="0"/>
              <a:t>Dig into the components of a homeless crisis response system</a:t>
            </a:r>
          </a:p>
          <a:p>
            <a:pPr lvl="1"/>
            <a:r>
              <a:rPr lang="en-US" dirty="0" smtClean="0"/>
              <a:t>Address concerns regarding prioritization and housing first 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Examples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243754"/>
            <a:ext cx="8767860" cy="101404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9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633" y="613994"/>
            <a:ext cx="9875520" cy="826275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SPM Measure #3:</a:t>
            </a:r>
            <a:br>
              <a:rPr lang="en-US" sz="3600" b="1" u="sng" dirty="0" smtClean="0"/>
            </a:br>
            <a:r>
              <a:rPr lang="en-US" sz="3600" b="1" u="sng" dirty="0" smtClean="0"/>
              <a:t>Total Clients Experiencing Homelessness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95618" y="1460625"/>
            <a:ext cx="6147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www.wiboscoc.org/system-performance-measures.html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16958" y="2438400"/>
            <a:ext cx="3419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Persons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717527" y="3685031"/>
          <a:ext cx="3726069" cy="18542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910522"/>
                <a:gridCol w="18155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Coalition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Kenosha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Waukesha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Dairyland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 Central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63633" y="1978617"/>
            <a:ext cx="7553325" cy="1476375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5974587" y="3685031"/>
          <a:ext cx="5184645" cy="18542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793374"/>
                <a:gridCol w="1692675"/>
                <a:gridCol w="16985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Kenosha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Change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+8%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-18.7%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50384" y="5770199"/>
            <a:ext cx="6054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Overall </a:t>
            </a:r>
            <a:r>
              <a:rPr lang="en-US" b="1" u="sng" dirty="0" smtClean="0">
                <a:solidFill>
                  <a:srgbClr val="7030A0"/>
                </a:solidFill>
              </a:rPr>
              <a:t>decrease </a:t>
            </a:r>
            <a:r>
              <a:rPr lang="en-US" b="1" dirty="0" smtClean="0">
                <a:solidFill>
                  <a:srgbClr val="7030A0"/>
                </a:solidFill>
              </a:rPr>
              <a:t>in total clients experiencing homelessness since 2014 in Kenosha is: -13%.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6958" y="545059"/>
            <a:ext cx="188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10.1.16 – 9.30.17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2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337030"/>
            <a:ext cx="8764219" cy="502386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Point-in-Time – </a:t>
            </a:r>
            <a:r>
              <a:rPr lang="en-US" sz="4000" b="1" u="sng" dirty="0" err="1" smtClean="0"/>
              <a:t>Dairyland</a:t>
            </a:r>
            <a:r>
              <a:rPr lang="en-US" sz="4000" b="1" u="sng" dirty="0" smtClean="0"/>
              <a:t> Coalition</a:t>
            </a:r>
            <a:endParaRPr lang="en-US" sz="4000" b="1" u="sng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384497"/>
              </p:ext>
            </p:extLst>
          </p:nvPr>
        </p:nvGraphicFramePr>
        <p:xfrm>
          <a:off x="663787" y="1276681"/>
          <a:ext cx="8341065" cy="2123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1488"/>
                <a:gridCol w="1188864"/>
                <a:gridCol w="1596887"/>
                <a:gridCol w="1033670"/>
                <a:gridCol w="1371600"/>
                <a:gridCol w="1119808"/>
                <a:gridCol w="748748"/>
              </a:tblGrid>
              <a:tr h="3334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Balance of State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% of Homeless in </a:t>
                      </a:r>
                      <a:r>
                        <a:rPr lang="en-US" sz="1600" dirty="0" err="1" smtClean="0">
                          <a:effectLst/>
                        </a:rPr>
                        <a:t>Dairyland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 people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 unsheltered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 veterans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 CH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3569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3438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3348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2018*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63787" y="922260"/>
            <a:ext cx="16951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January PIT (2013-2018)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04850" y="1338820"/>
            <a:ext cx="2774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Since </a:t>
            </a:r>
            <a:r>
              <a:rPr lang="en-US" dirty="0" smtClean="0"/>
              <a:t>2013, </a:t>
            </a:r>
            <a:r>
              <a:rPr lang="en-US" dirty="0"/>
              <a:t>the </a:t>
            </a:r>
            <a:r>
              <a:rPr lang="en-US" b="1" dirty="0"/>
              <a:t>Balance of State </a:t>
            </a:r>
            <a:r>
              <a:rPr lang="en-US" dirty="0"/>
              <a:t>total PIT count has decreased</a:t>
            </a:r>
            <a:r>
              <a:rPr lang="en-US" dirty="0" smtClean="0"/>
              <a:t>:  </a:t>
            </a:r>
            <a:r>
              <a:rPr lang="en-US" b="1" dirty="0" smtClean="0">
                <a:solidFill>
                  <a:srgbClr val="FF9900"/>
                </a:solidFill>
              </a:rPr>
              <a:t>-7.3%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04850" y="2758529"/>
            <a:ext cx="2710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Since </a:t>
            </a:r>
            <a:r>
              <a:rPr lang="en-US" dirty="0" smtClean="0"/>
              <a:t>2013, </a:t>
            </a:r>
            <a:r>
              <a:rPr lang="en-US" dirty="0"/>
              <a:t>the </a:t>
            </a:r>
            <a:r>
              <a:rPr lang="en-US" b="1" dirty="0" err="1" smtClean="0"/>
              <a:t>Dairyland’s</a:t>
            </a:r>
            <a:r>
              <a:rPr lang="en-US" b="1" dirty="0" smtClean="0"/>
              <a:t> </a:t>
            </a:r>
            <a:r>
              <a:rPr lang="en-US" dirty="0" smtClean="0"/>
              <a:t>total </a:t>
            </a:r>
            <a:r>
              <a:rPr lang="en-US" dirty="0"/>
              <a:t>PIT count has </a:t>
            </a:r>
            <a:r>
              <a:rPr lang="en-US" dirty="0" smtClean="0"/>
              <a:t>decreased:  </a:t>
            </a:r>
            <a:r>
              <a:rPr lang="en-US" b="1" dirty="0" smtClean="0">
                <a:solidFill>
                  <a:srgbClr val="FF9900"/>
                </a:solidFill>
              </a:rPr>
              <a:t>-11.6%</a:t>
            </a:r>
          </a:p>
          <a:p>
            <a:pPr lvl="1"/>
            <a:endParaRPr lang="en-US" b="1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69462"/>
              </p:ext>
            </p:extLst>
          </p:nvPr>
        </p:nvGraphicFramePr>
        <p:xfrm>
          <a:off x="663787" y="3685735"/>
          <a:ext cx="6810442" cy="28041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44529"/>
                <a:gridCol w="1172817"/>
                <a:gridCol w="2199861"/>
                <a:gridCol w="2193235"/>
              </a:tblGrid>
              <a:tr h="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 People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People</a:t>
                      </a:r>
                      <a:r>
                        <a:rPr lang="en-US" sz="1600" baseline="0" dirty="0" smtClean="0"/>
                        <a:t> in HH w/children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People</a:t>
                      </a:r>
                      <a:r>
                        <a:rPr lang="en-US" sz="1600" baseline="0" dirty="0" smtClean="0"/>
                        <a:t> in HH w/out children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99  (55%)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82  (45%)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106  </a:t>
                      </a:r>
                      <a:r>
                        <a:rPr lang="en-US" sz="1600" dirty="0" smtClean="0"/>
                        <a:t>(60%)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71  (40%)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100  (56%)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80  (44%)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  (53%)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  (47%)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   (53%)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78  (47%)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52 (33%)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108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</a:rPr>
                        <a:t> 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(67%)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94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Enhance efforts to expand list</a:t>
            </a:r>
          </a:p>
          <a:p>
            <a:pPr marL="571500" lvl="1" indent="-342900"/>
            <a:r>
              <a:rPr lang="en-US" dirty="0" smtClean="0"/>
              <a:t>Ensure all shelters are referring all clients to the list</a:t>
            </a:r>
          </a:p>
          <a:p>
            <a:pPr marL="571500" lvl="1" indent="-342900"/>
            <a:r>
              <a:rPr lang="en-US" dirty="0" smtClean="0"/>
              <a:t>Expand outreach &amp; marketing efforts </a:t>
            </a:r>
          </a:p>
          <a:p>
            <a:pPr marL="571500" lvl="1" indent="-342900"/>
            <a:r>
              <a:rPr lang="en-US" dirty="0" smtClean="0"/>
              <a:t>Include other systems of care - human services, housing authority, school districts, rural county providers </a:t>
            </a:r>
            <a:endParaRPr lang="en-US" dirty="0"/>
          </a:p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look at need at the Balance of State level and the local coalition level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w/out children (2+1 =3)   		HH w/children (0)   		</a:t>
            </a:r>
            <a:r>
              <a:rPr lang="en-US" b="1" dirty="0" smtClean="0">
                <a:solidFill>
                  <a:srgbClr val="7030A0"/>
                </a:solidFill>
              </a:rPr>
              <a:t>Total = 3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(22)		HH w/children (2)		</a:t>
            </a:r>
            <a:r>
              <a:rPr lang="en-US" b="1" dirty="0" smtClean="0">
                <a:solidFill>
                  <a:srgbClr val="7030A0"/>
                </a:solidFill>
              </a:rPr>
              <a:t>Total = 24 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months of homeless, no disability)</a:t>
            </a:r>
          </a:p>
          <a:p>
            <a:pPr marL="845820" lvl="2" indent="-342900"/>
            <a:r>
              <a:rPr lang="en-US" dirty="0" smtClean="0"/>
              <a:t>HH w/out children (5)		HH w/children (5)		</a:t>
            </a:r>
            <a:r>
              <a:rPr lang="en-US" b="1" dirty="0" smtClean="0">
                <a:solidFill>
                  <a:srgbClr val="7030A0"/>
                </a:solidFill>
              </a:rPr>
              <a:t>Total = 10 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2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Prioritizing Housing Resources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To end homelessness for everyone waiting for housing today:</a:t>
            </a:r>
          </a:p>
          <a:p>
            <a:pPr marL="571500" lvl="1" indent="-342900"/>
            <a:r>
              <a:rPr lang="en-US" dirty="0" smtClean="0">
                <a:solidFill>
                  <a:schemeClr val="tx1"/>
                </a:solidFill>
              </a:rPr>
              <a:t>Enroll 5 HH in PSH or PSH-level case management services </a:t>
            </a:r>
          </a:p>
          <a:p>
            <a:pPr marL="571500" lvl="1" indent="-342900"/>
            <a:endParaRPr lang="en-US" dirty="0" smtClean="0">
              <a:solidFill>
                <a:schemeClr val="tx1"/>
              </a:solidFill>
            </a:endParaRPr>
          </a:p>
          <a:p>
            <a:pPr marL="571500" lvl="1" indent="-342900"/>
            <a:r>
              <a:rPr lang="en-US" dirty="0" smtClean="0">
                <a:solidFill>
                  <a:schemeClr val="tx1"/>
                </a:solidFill>
              </a:rPr>
              <a:t>Assist the 6 HH that scored less than a 4 to self-resolve, utilize natural resources and mainstream benefits</a:t>
            </a:r>
          </a:p>
          <a:p>
            <a:pPr marL="571500" lvl="1" indent="-342900"/>
            <a:endParaRPr lang="en-US" dirty="0" smtClean="0">
              <a:solidFill>
                <a:schemeClr val="tx1"/>
              </a:solidFill>
            </a:endParaRPr>
          </a:p>
          <a:p>
            <a:pPr marL="571500" lvl="1" indent="-342900"/>
            <a:r>
              <a:rPr lang="en-US" dirty="0" smtClean="0">
                <a:solidFill>
                  <a:schemeClr val="tx1"/>
                </a:solidFill>
              </a:rPr>
              <a:t>Enroll 37 HH in RRH with intensive, more PSH-like case management services</a:t>
            </a:r>
          </a:p>
          <a:p>
            <a:pPr marL="845820" lvl="2" indent="-342900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priority = the 21 HH with 9+ VISPDAT score</a:t>
            </a:r>
          </a:p>
          <a:p>
            <a:pPr marL="845820" lvl="2" indent="-342900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priority = the 12 HH with a VISPDAT score between 4-8</a:t>
            </a:r>
          </a:p>
          <a:p>
            <a:pPr marL="571500" lvl="1" indent="-342900"/>
            <a:endParaRPr lang="en-US" dirty="0" smtClean="0">
              <a:solidFill>
                <a:schemeClr val="tx1"/>
              </a:solidFill>
            </a:endParaRPr>
          </a:p>
          <a:p>
            <a:pPr marL="571500" lvl="1" indent="-342900"/>
            <a:r>
              <a:rPr lang="en-US" dirty="0" smtClean="0">
                <a:solidFill>
                  <a:schemeClr val="tx1"/>
                </a:solidFill>
              </a:rPr>
              <a:t>Enroll 35 HH in RRH with less intensive case management </a:t>
            </a:r>
          </a:p>
          <a:p>
            <a:pPr marL="845820" lvl="2" indent="-342900"/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priority = the 15 HH with a 9+ VISPDAT score</a:t>
            </a:r>
          </a:p>
          <a:p>
            <a:pPr marL="845820" lvl="2" indent="-342900"/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priority = </a:t>
            </a:r>
            <a:r>
              <a:rPr lang="en-US" dirty="0" smtClean="0">
                <a:solidFill>
                  <a:schemeClr val="tx1"/>
                </a:solidFill>
              </a:rPr>
              <a:t>the 18 HH with a VISPDAT score between 4-8</a:t>
            </a:r>
          </a:p>
          <a:p>
            <a:pPr marL="845820" lvl="2" indent="-342900"/>
            <a:endParaRPr lang="en-US" dirty="0">
              <a:solidFill>
                <a:schemeClr val="tx1"/>
              </a:solidFill>
            </a:endParaRPr>
          </a:p>
          <a:p>
            <a:pPr marL="845820" lvl="2" indent="-342900"/>
            <a:endParaRPr lang="en-US" dirty="0" smtClean="0">
              <a:solidFill>
                <a:schemeClr val="tx1"/>
              </a:solidFill>
            </a:endParaRPr>
          </a:p>
          <a:p>
            <a:pPr marL="845820" lvl="2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05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59" y="387658"/>
            <a:ext cx="9875520" cy="1032769"/>
          </a:xfrm>
        </p:spPr>
        <p:txBody>
          <a:bodyPr/>
          <a:lstStyle/>
          <a:p>
            <a:r>
              <a:rPr lang="en-US" b="1" u="sng" dirty="0" smtClean="0"/>
              <a:t>CoC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59" y="1420426"/>
            <a:ext cx="10955045" cy="506651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WI Balance </a:t>
            </a:r>
            <a:r>
              <a:rPr lang="en-US" dirty="0" smtClean="0"/>
              <a:t>of State CoC is a 501c3 non-profit organization that covers all of Wisconsin except Dane, Milwaukee, &amp; Racine counties. There are 21 “members” or local homeless coalitions, a volunteer Board of Directors, and 4 paid staff.</a:t>
            </a:r>
          </a:p>
          <a:p>
            <a:r>
              <a:rPr lang="en-US" dirty="0" smtClean="0"/>
              <a:t>Share a state-wide HMIS system, HMIS lead, &amp; governance </a:t>
            </a:r>
          </a:p>
          <a:p>
            <a:r>
              <a:rPr lang="en-US" dirty="0" smtClean="0"/>
              <a:t>The geography includes: </a:t>
            </a:r>
            <a:endParaRPr lang="en-US" dirty="0"/>
          </a:p>
          <a:p>
            <a:pPr lvl="1"/>
            <a:r>
              <a:rPr lang="en-US" dirty="0"/>
              <a:t>A population of approximately 3.8 million people</a:t>
            </a:r>
          </a:p>
          <a:p>
            <a:pPr lvl="1"/>
            <a:r>
              <a:rPr lang="en-US" dirty="0"/>
              <a:t>Covers over 62,000 square miles</a:t>
            </a:r>
          </a:p>
          <a:p>
            <a:pPr lvl="1"/>
            <a:r>
              <a:rPr lang="en-US" dirty="0"/>
              <a:t>Takes approximately 6 hours to travel north to south, 4 hours to travel east to west</a:t>
            </a:r>
          </a:p>
          <a:p>
            <a:pPr lvl="1"/>
            <a:r>
              <a:rPr lang="en-US" dirty="0"/>
              <a:t>Bordered by the Mississippi River, Lake Superior, and Lake Michigan</a:t>
            </a:r>
          </a:p>
          <a:p>
            <a:pPr lvl="1"/>
            <a:r>
              <a:rPr lang="en-US" dirty="0"/>
              <a:t>69 different </a:t>
            </a:r>
            <a:r>
              <a:rPr lang="en-US" dirty="0" smtClean="0"/>
              <a:t>counties, 15 </a:t>
            </a:r>
            <a:r>
              <a:rPr lang="en-US" dirty="0"/>
              <a:t>consolidated plan </a:t>
            </a:r>
            <a:r>
              <a:rPr lang="en-US" dirty="0" smtClean="0"/>
              <a:t>jurisdictions, 11 Native </a:t>
            </a:r>
            <a:r>
              <a:rPr lang="en-US" dirty="0"/>
              <a:t>American tribes</a:t>
            </a:r>
          </a:p>
          <a:p>
            <a:pPr lvl="1"/>
            <a:r>
              <a:rPr lang="en-US" dirty="0"/>
              <a:t>With the largest county being Waukesha (396,488) and the largest city being Green Bay (105,207)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35" y="184513"/>
            <a:ext cx="8048625" cy="66008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2776" y="6048911"/>
            <a:ext cx="4539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http://www.icalliances.org/wisconsin/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7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59" y="387658"/>
            <a:ext cx="9875520" cy="1032769"/>
          </a:xfrm>
        </p:spPr>
        <p:txBody>
          <a:bodyPr/>
          <a:lstStyle/>
          <a:p>
            <a:r>
              <a:rPr lang="en-US" b="1" u="sng" dirty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59" y="1420426"/>
            <a:ext cx="10955045" cy="5066513"/>
          </a:xfrm>
        </p:spPr>
        <p:txBody>
          <a:bodyPr>
            <a:normAutofit/>
          </a:bodyPr>
          <a:lstStyle/>
          <a:p>
            <a:r>
              <a:rPr lang="en-US" dirty="0" smtClean="0"/>
              <a:t>Total </a:t>
            </a:r>
            <a:r>
              <a:rPr lang="en-US" dirty="0"/>
              <a:t>CoC </a:t>
            </a:r>
            <a:r>
              <a:rPr lang="en-US" dirty="0" smtClean="0"/>
              <a:t>FY2018 award </a:t>
            </a:r>
            <a:r>
              <a:rPr lang="en-US" dirty="0" smtClean="0"/>
              <a:t>=  </a:t>
            </a:r>
            <a:r>
              <a:rPr lang="en-US" b="1" dirty="0" smtClean="0"/>
              <a:t>$10,365,263.</a:t>
            </a:r>
          </a:p>
          <a:p>
            <a:pPr lvl="1"/>
            <a:r>
              <a:rPr lang="en-US" b="1" dirty="0" smtClean="0"/>
              <a:t>46% </a:t>
            </a:r>
            <a:r>
              <a:rPr lang="en-US" dirty="0" smtClean="0"/>
              <a:t>PSH, </a:t>
            </a:r>
            <a:r>
              <a:rPr lang="en-US" b="1" dirty="0" smtClean="0"/>
              <a:t>38%</a:t>
            </a:r>
            <a:r>
              <a:rPr lang="en-US" dirty="0" smtClean="0"/>
              <a:t> RRH, </a:t>
            </a:r>
            <a:r>
              <a:rPr lang="en-US" b="1" dirty="0" smtClean="0"/>
              <a:t>2% </a:t>
            </a:r>
            <a:r>
              <a:rPr lang="en-US" dirty="0" smtClean="0"/>
              <a:t>TH</a:t>
            </a:r>
          </a:p>
          <a:p>
            <a:pPr lvl="1"/>
            <a:r>
              <a:rPr lang="en-US" dirty="0" smtClean="0"/>
              <a:t>HMIS $371,429  (</a:t>
            </a:r>
            <a:r>
              <a:rPr lang="en-US" dirty="0" smtClean="0"/>
              <a:t>Institute for Community Alliances)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BOS receives </a:t>
            </a:r>
            <a:r>
              <a:rPr lang="en-US" dirty="0" smtClean="0"/>
              <a:t>three </a:t>
            </a:r>
            <a:r>
              <a:rPr lang="en-US" dirty="0"/>
              <a:t>direct HUD awards: CoC planning </a:t>
            </a:r>
            <a:r>
              <a:rPr lang="en-US" b="1" dirty="0" smtClean="0"/>
              <a:t>($294,945</a:t>
            </a:r>
            <a:r>
              <a:rPr lang="en-US" b="1" dirty="0" smtClean="0"/>
              <a:t>)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/>
              <a:t>SSO-CE </a:t>
            </a:r>
            <a:r>
              <a:rPr lang="en-US" b="1" dirty="0" smtClean="0"/>
              <a:t>($640,469</a:t>
            </a:r>
            <a:r>
              <a:rPr lang="en-US" b="1" dirty="0" smtClean="0"/>
              <a:t>) </a:t>
            </a:r>
            <a:r>
              <a:rPr lang="en-US" dirty="0" smtClean="0"/>
              <a:t>&amp; DV RRH </a:t>
            </a:r>
            <a:r>
              <a:rPr lang="en-US" b="1" dirty="0" smtClean="0"/>
              <a:t>($1,002,663)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total </a:t>
            </a:r>
            <a:r>
              <a:rPr lang="en-US" dirty="0" smtClean="0"/>
              <a:t>EHH (ESG + 2 state pots of funding)  </a:t>
            </a:r>
            <a:r>
              <a:rPr lang="en-US" dirty="0"/>
              <a:t>FY2018 </a:t>
            </a:r>
            <a:r>
              <a:rPr lang="en-US" dirty="0" smtClean="0"/>
              <a:t>from State of WI = </a:t>
            </a:r>
            <a:r>
              <a:rPr lang="en-US" b="1" dirty="0" smtClean="0"/>
              <a:t>$</a:t>
            </a:r>
            <a:r>
              <a:rPr lang="en-US" b="1" dirty="0"/>
              <a:t>3,657,448</a:t>
            </a:r>
            <a:r>
              <a:rPr lang="en-US" dirty="0"/>
              <a:t>.  </a:t>
            </a:r>
          </a:p>
          <a:p>
            <a:pPr lvl="1"/>
            <a:r>
              <a:rPr lang="en-US" dirty="0" smtClean="0"/>
              <a:t>Support 20 lead agencies (including the BOS) &amp; 58 sub-recipient organizations</a:t>
            </a:r>
          </a:p>
          <a:p>
            <a:pPr lvl="1"/>
            <a:r>
              <a:rPr lang="en-US" dirty="0" smtClean="0"/>
              <a:t>Services include: emergency shelter, rapid re-housing, prevention, HMIS &amp; outreach</a:t>
            </a:r>
          </a:p>
          <a:p>
            <a:r>
              <a:rPr lang="en-US" dirty="0" smtClean="0"/>
              <a:t>For Veterans: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are 5 different </a:t>
            </a:r>
            <a:r>
              <a:rPr lang="en-US" dirty="0" smtClean="0"/>
              <a:t>VAMCs with </a:t>
            </a:r>
            <a:r>
              <a:rPr lang="en-US" dirty="0"/>
              <a:t>10 housing authorities and one Tribal Housing Authority administering HUD-VASH Vouchers </a:t>
            </a:r>
            <a:r>
              <a:rPr lang="en-US" b="1" dirty="0"/>
              <a:t>(343 vouchers).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are 3 different non-profits administering Supportive Services for Veteran Families (SSVF) funds across the Balance of State </a:t>
            </a:r>
            <a:r>
              <a:rPr lang="en-US" b="1" dirty="0"/>
              <a:t>($3,192,107)*. </a:t>
            </a:r>
            <a:r>
              <a:rPr lang="en-US" i="1" dirty="0"/>
              <a:t>*This numbers includes some funding for Milwaukee and Racine.</a:t>
            </a:r>
            <a:r>
              <a:rPr lang="en-US" b="1" i="1" dirty="0"/>
              <a:t>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6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Data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13" y="1393794"/>
            <a:ext cx="11207995" cy="4895596"/>
          </a:xfrm>
        </p:spPr>
        <p:txBody>
          <a:bodyPr>
            <a:normAutofit/>
          </a:bodyPr>
          <a:lstStyle/>
          <a:p>
            <a:r>
              <a:rPr lang="en-US" dirty="0" smtClean="0"/>
              <a:t>During the Jan. 2019 PIT count, there were </a:t>
            </a:r>
            <a:r>
              <a:rPr lang="en-US" b="1" dirty="0" smtClean="0">
                <a:solidFill>
                  <a:srgbClr val="7030A0"/>
                </a:solidFill>
              </a:rPr>
              <a:t>4,538 people </a:t>
            </a:r>
            <a:r>
              <a:rPr lang="en-US" dirty="0" smtClean="0"/>
              <a:t>experiencing homelessness on 1 night in Wisconsin. </a:t>
            </a:r>
          </a:p>
          <a:p>
            <a:pPr lvl="1"/>
            <a:endParaRPr lang="en-US" b="1" dirty="0" smtClean="0">
              <a:solidFill>
                <a:srgbClr val="FFC000"/>
              </a:solidFill>
            </a:endParaRP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Balance of State makes up 63% of State total	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BOS Total = 2,875</a:t>
            </a:r>
            <a:r>
              <a:rPr lang="en-US" b="1" dirty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7030A0"/>
                </a:solidFill>
              </a:rPr>
              <a:t>			*decrease from 3,147 (2018)</a:t>
            </a:r>
          </a:p>
          <a:p>
            <a:pPr lvl="2"/>
            <a:r>
              <a:rPr lang="en-US" b="1" dirty="0" smtClean="0">
                <a:solidFill>
                  <a:srgbClr val="7030A0"/>
                </a:solidFill>
              </a:rPr>
              <a:t>51% in households with children</a:t>
            </a:r>
          </a:p>
          <a:p>
            <a:pPr lvl="2"/>
            <a:r>
              <a:rPr lang="en-US" b="1" dirty="0" smtClean="0">
                <a:solidFill>
                  <a:srgbClr val="7030A0"/>
                </a:solidFill>
              </a:rPr>
              <a:t>49% in households without children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BOS Veterans = 195				*increase from 165 (2018)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BOS Chronic = 340				*increase 285 (2018)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BOS Unsheltered = 94			*decrease from 127 (2018)</a:t>
            </a:r>
          </a:p>
          <a:p>
            <a:pPr lvl="1"/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ICA created an interactive graphic to illustrate local system performance </a:t>
            </a:r>
            <a:r>
              <a:rPr lang="en-US" sz="2400" dirty="0"/>
              <a:t>measure impact.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www.icalliances.org/local-system-performance-measures</a:t>
            </a:r>
            <a:r>
              <a:rPr lang="en-US" sz="2400" dirty="0" smtClean="0"/>
              <a:t> 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76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Family Homelessness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13" y="2368076"/>
            <a:ext cx="3759782" cy="18457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According to the January PIT data:</a:t>
            </a:r>
          </a:p>
          <a:p>
            <a:pPr marL="45720" indent="0">
              <a:buNone/>
            </a:pPr>
            <a:r>
              <a:rPr lang="en-US" dirty="0" smtClean="0"/>
              <a:t>Since 2015, the Balance of State has experienced a 30% reduction in family homelessness. </a:t>
            </a:r>
            <a:endParaRPr lang="en-US" b="1" dirty="0" smtClean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07298"/>
              </p:ext>
            </p:extLst>
          </p:nvPr>
        </p:nvGraphicFramePr>
        <p:xfrm>
          <a:off x="4707852" y="1484472"/>
          <a:ext cx="7071356" cy="471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704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Family Homelessness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73" y="1374988"/>
            <a:ext cx="3581687" cy="501819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According to Coordinated Entry data: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7.17.19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There are </a:t>
            </a:r>
            <a:r>
              <a:rPr lang="en-US" u="sng" dirty="0" smtClean="0">
                <a:solidFill>
                  <a:srgbClr val="0070C0"/>
                </a:solidFill>
              </a:rPr>
              <a:t>1,960</a:t>
            </a:r>
            <a:r>
              <a:rPr lang="en-US" dirty="0" smtClean="0">
                <a:solidFill>
                  <a:srgbClr val="0070C0"/>
                </a:solidFill>
              </a:rPr>
              <a:t> singles and </a:t>
            </a:r>
            <a:r>
              <a:rPr lang="en-US" u="sng" dirty="0" smtClean="0">
                <a:solidFill>
                  <a:srgbClr val="0070C0"/>
                </a:solidFill>
              </a:rPr>
              <a:t>717</a:t>
            </a:r>
            <a:r>
              <a:rPr lang="en-US" dirty="0" smtClean="0">
                <a:solidFill>
                  <a:srgbClr val="0070C0"/>
                </a:solidFill>
              </a:rPr>
              <a:t> households with children identified.</a:t>
            </a:r>
          </a:p>
          <a:p>
            <a:pPr marL="45720" indent="0">
              <a:buNone/>
            </a:pPr>
            <a:r>
              <a:rPr lang="en-US" dirty="0">
                <a:solidFill>
                  <a:srgbClr val="0070C0"/>
                </a:solidFill>
              </a:rPr>
              <a:t>5.18.18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There </a:t>
            </a:r>
            <a:r>
              <a:rPr lang="en-US" dirty="0">
                <a:solidFill>
                  <a:srgbClr val="0070C0"/>
                </a:solidFill>
              </a:rPr>
              <a:t>were </a:t>
            </a:r>
            <a:r>
              <a:rPr lang="en-US" u="sng" dirty="0">
                <a:solidFill>
                  <a:srgbClr val="0070C0"/>
                </a:solidFill>
              </a:rPr>
              <a:t>1,777 </a:t>
            </a:r>
            <a:r>
              <a:rPr lang="en-US" dirty="0">
                <a:solidFill>
                  <a:srgbClr val="0070C0"/>
                </a:solidFill>
              </a:rPr>
              <a:t>singles (66%) and </a:t>
            </a:r>
            <a:r>
              <a:rPr lang="en-US" u="sng" dirty="0">
                <a:solidFill>
                  <a:srgbClr val="0070C0"/>
                </a:solidFill>
              </a:rPr>
              <a:t>898</a:t>
            </a:r>
            <a:r>
              <a:rPr lang="en-US" dirty="0">
                <a:solidFill>
                  <a:srgbClr val="0070C0"/>
                </a:solidFill>
              </a:rPr>
              <a:t> households with children (34</a:t>
            </a:r>
            <a:r>
              <a:rPr lang="en-US" dirty="0" smtClean="0">
                <a:solidFill>
                  <a:srgbClr val="0070C0"/>
                </a:solidFill>
              </a:rPr>
              <a:t>%) </a:t>
            </a:r>
            <a:r>
              <a:rPr lang="en-US" dirty="0" smtClean="0">
                <a:solidFill>
                  <a:srgbClr val="0070C0"/>
                </a:solidFill>
              </a:rPr>
              <a:t>identified.</a:t>
            </a:r>
            <a:endParaRPr lang="en-US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956449"/>
              </p:ext>
            </p:extLst>
          </p:nvPr>
        </p:nvGraphicFramePr>
        <p:xfrm>
          <a:off x="4330995" y="1374989"/>
          <a:ext cx="73151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314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Coordinated Entry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13" y="1393794"/>
            <a:ext cx="11207995" cy="48955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CoC-wide system </a:t>
            </a:r>
            <a:r>
              <a:rPr lang="en-US" dirty="0" smtClean="0"/>
              <a:t>access is No </a:t>
            </a:r>
            <a:r>
              <a:rPr lang="en-US" dirty="0"/>
              <a:t>W</a:t>
            </a:r>
            <a:r>
              <a:rPr lang="en-US" dirty="0" smtClean="0"/>
              <a:t>rong </a:t>
            </a:r>
            <a:r>
              <a:rPr lang="en-US" dirty="0"/>
              <a:t>D</a:t>
            </a:r>
            <a:r>
              <a:rPr lang="en-US" dirty="0" smtClean="0"/>
              <a:t>oor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20 coalitions </a:t>
            </a:r>
            <a:r>
              <a:rPr lang="en-US" dirty="0" smtClean="0"/>
              <a:t>with a Local CE lead and Non-HMIS list holder</a:t>
            </a:r>
          </a:p>
          <a:p>
            <a:r>
              <a:rPr lang="en-US" dirty="0" smtClean="0"/>
              <a:t>Each coalition has 4 lists:  HMIS - HH with kids, HMIS - HH w/out kids, HMIS - prevention, &amp; Non-HMIS.</a:t>
            </a:r>
          </a:p>
          <a:p>
            <a:r>
              <a:rPr lang="en-US" dirty="0" smtClean="0"/>
              <a:t>Approved 2.0 Manual and order of priority across CoC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Realistic </a:t>
            </a:r>
            <a:r>
              <a:rPr lang="en-US" b="1" dirty="0">
                <a:solidFill>
                  <a:schemeClr val="tx1"/>
                </a:solidFill>
              </a:rPr>
              <a:t>look at need at the Balance of State level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</a:t>
            </a:r>
            <a:r>
              <a:rPr lang="en-US" dirty="0"/>
              <a:t>w/out children </a:t>
            </a:r>
            <a:r>
              <a:rPr lang="en-US" dirty="0" smtClean="0"/>
              <a:t>(347+211 </a:t>
            </a:r>
            <a:r>
              <a:rPr lang="en-US" dirty="0"/>
              <a:t>= </a:t>
            </a:r>
            <a:r>
              <a:rPr lang="en-US" dirty="0" smtClean="0"/>
              <a:t>558)  </a:t>
            </a:r>
            <a:r>
              <a:rPr lang="en-US" dirty="0"/>
              <a:t>	HH w/children </a:t>
            </a:r>
            <a:r>
              <a:rPr lang="en-US" dirty="0" smtClean="0"/>
              <a:t>(43+32 = 75)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Total </a:t>
            </a:r>
            <a:r>
              <a:rPr lang="en-US" b="1" dirty="0">
                <a:solidFill>
                  <a:srgbClr val="7030A0"/>
                </a:solidFill>
              </a:rPr>
              <a:t>= </a:t>
            </a:r>
            <a:r>
              <a:rPr lang="en-US" b="1" dirty="0" smtClean="0">
                <a:solidFill>
                  <a:srgbClr val="7030A0"/>
                </a:solidFill>
              </a:rPr>
              <a:t>633 </a:t>
            </a:r>
            <a:r>
              <a:rPr lang="en-US" b="1" dirty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/>
              <a:t>HH w/out children </a:t>
            </a:r>
            <a:r>
              <a:rPr lang="en-US" dirty="0" smtClean="0"/>
              <a:t>(897)</a:t>
            </a:r>
            <a:r>
              <a:rPr lang="en-US" dirty="0"/>
              <a:t>		HH w/children </a:t>
            </a:r>
            <a:r>
              <a:rPr lang="en-US" dirty="0" smtClean="0"/>
              <a:t>(226)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Total </a:t>
            </a:r>
            <a:r>
              <a:rPr lang="en-US" b="1" dirty="0">
                <a:solidFill>
                  <a:srgbClr val="7030A0"/>
                </a:solidFill>
              </a:rPr>
              <a:t>= </a:t>
            </a:r>
            <a:r>
              <a:rPr lang="en-US" b="1" dirty="0" smtClean="0">
                <a:solidFill>
                  <a:srgbClr val="7030A0"/>
                </a:solidFill>
              </a:rPr>
              <a:t>1,123 </a:t>
            </a:r>
            <a:r>
              <a:rPr lang="en-US" b="1" dirty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/>
              <a:t>Focus other RRH units on lower barrier (less than 12 </a:t>
            </a:r>
            <a:r>
              <a:rPr lang="en-US" dirty="0" smtClean="0"/>
              <a:t>months </a:t>
            </a:r>
            <a:r>
              <a:rPr lang="en-US" dirty="0"/>
              <a:t>of homeless, no disability)</a:t>
            </a:r>
          </a:p>
          <a:p>
            <a:pPr marL="845820" lvl="2" indent="-342900"/>
            <a:r>
              <a:rPr lang="en-US" dirty="0"/>
              <a:t>HH w/out children (</a:t>
            </a:r>
            <a:r>
              <a:rPr lang="en-US" dirty="0" smtClean="0"/>
              <a:t>357)</a:t>
            </a:r>
            <a:r>
              <a:rPr lang="en-US" dirty="0"/>
              <a:t>		HH w/children </a:t>
            </a:r>
            <a:r>
              <a:rPr lang="en-US" dirty="0" smtClean="0"/>
              <a:t>(235)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Total =592 units</a:t>
            </a:r>
            <a:endParaRPr lang="en-US" dirty="0"/>
          </a:p>
          <a:p>
            <a:pPr lvl="1"/>
            <a:endParaRPr lang="en-US" b="1" dirty="0" smtClean="0">
              <a:solidFill>
                <a:srgbClr val="7030A0"/>
              </a:solidFill>
            </a:endParaRPr>
          </a:p>
          <a:p>
            <a:endParaRPr lang="en-US" sz="2400" dirty="0" smtClean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809" y="331160"/>
            <a:ext cx="3432216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93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Common Vision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13" y="1393794"/>
            <a:ext cx="11207995" cy="4895596"/>
          </a:xfrm>
        </p:spPr>
        <p:txBody>
          <a:bodyPr>
            <a:normAutofit/>
          </a:bodyPr>
          <a:lstStyle/>
          <a:p>
            <a:r>
              <a:rPr lang="en-US" dirty="0" smtClean="0"/>
              <a:t>CoC Governance</a:t>
            </a:r>
          </a:p>
          <a:p>
            <a:pPr lvl="1"/>
            <a:r>
              <a:rPr lang="en-US" dirty="0" smtClean="0"/>
              <a:t>Regional representation to each local coalition represented </a:t>
            </a:r>
          </a:p>
          <a:p>
            <a:r>
              <a:rPr lang="en-US" dirty="0" smtClean="0"/>
              <a:t>Expanded Coordinated Entry System</a:t>
            </a:r>
          </a:p>
          <a:p>
            <a:pPr lvl="1"/>
            <a:r>
              <a:rPr lang="en-US" dirty="0" smtClean="0"/>
              <a:t>Increase from 12 coalitions funded to 19 (with SSO grant)</a:t>
            </a:r>
          </a:p>
          <a:p>
            <a:r>
              <a:rPr lang="en-US" dirty="0" smtClean="0"/>
              <a:t>Adding Tools to the Toolbox</a:t>
            </a:r>
          </a:p>
          <a:p>
            <a:pPr lvl="1"/>
            <a:r>
              <a:rPr lang="en-US" dirty="0" smtClean="0"/>
              <a:t>CoC funding is a hammer. Stop trying to use it like a screwdriver.</a:t>
            </a:r>
          </a:p>
          <a:p>
            <a:pPr lvl="1"/>
            <a:r>
              <a:rPr lang="en-US" dirty="0" smtClean="0"/>
              <a:t>Advocacy at state level for more funding and new funding across homeless crisis response system – invest in housing navigation, diversion, landlord repairs, increase shelter funding based on performance and expand case management funding </a:t>
            </a:r>
          </a:p>
          <a:p>
            <a:pPr lvl="1"/>
            <a:r>
              <a:rPr lang="en-US" dirty="0" smtClean="0"/>
              <a:t>Alternative funding means more flexibility </a:t>
            </a:r>
          </a:p>
          <a:p>
            <a:pPr marL="45720" indent="0">
              <a:buNone/>
            </a:pPr>
            <a:r>
              <a:rPr lang="en-US" dirty="0" smtClean="0"/>
              <a:t>And . . .</a:t>
            </a:r>
          </a:p>
          <a:p>
            <a:pPr lvl="1"/>
            <a:endParaRPr lang="en-US" b="1" dirty="0" smtClean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8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17460</TotalTime>
  <Words>1132</Words>
  <Application>Microsoft Office PowerPoint</Application>
  <PresentationFormat>Widescreen</PresentationFormat>
  <Paragraphs>222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Basis</vt:lpstr>
      <vt:lpstr>2:09 Uniting Homeless Service Partners Around A Common Vision to End Family homelessness</vt:lpstr>
      <vt:lpstr>CoC Basics</vt:lpstr>
      <vt:lpstr>PowerPoint Presentation</vt:lpstr>
      <vt:lpstr>Funding</vt:lpstr>
      <vt:lpstr>Data</vt:lpstr>
      <vt:lpstr>Family Homelessness</vt:lpstr>
      <vt:lpstr>Family Homelessness</vt:lpstr>
      <vt:lpstr>Coordinated Entry</vt:lpstr>
      <vt:lpstr>Common Vision</vt:lpstr>
      <vt:lpstr>Coalition Engagement</vt:lpstr>
      <vt:lpstr>Examples</vt:lpstr>
      <vt:lpstr>SPM Measure #3: Total Clients Experiencing Homelessness </vt:lpstr>
      <vt:lpstr>Point-in-Time – Dairyland Coalition</vt:lpstr>
      <vt:lpstr>What does all this mean?</vt:lpstr>
      <vt:lpstr>Prioritizing Housing Resources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Carrie Poser</cp:lastModifiedBy>
  <cp:revision>887</cp:revision>
  <dcterms:created xsi:type="dcterms:W3CDTF">2016-02-03T16:01:10Z</dcterms:created>
  <dcterms:modified xsi:type="dcterms:W3CDTF">2019-07-20T01:31:49Z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