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6.xml" ContentType="application/vnd.openxmlformats-officedocument.presentationml.notesSlide+xml"/>
  <Override PartName="/ppt/slideLayouts/slideLayout11.xml" ContentType="application/vnd.openxmlformats-officedocument.presentationml.slideLayout+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2"/>
    <p:sldId id="265" r:id="rId3"/>
    <p:sldId id="269" r:id="rId4"/>
    <p:sldId id="257" r:id="rId5"/>
    <p:sldId id="258" r:id="rId6"/>
    <p:sldId id="260" r:id="rId7"/>
    <p:sldId id="466" r:id="rId8"/>
    <p:sldId id="259" r:id="rId9"/>
    <p:sldId id="264" r:id="rId10"/>
  </p:sldIdLst>
  <p:sldSz cx="12192000" cy="6858000"/>
  <p:notesSz cx="7023100" cy="93091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407988" y="698500"/>
            <a:ext cx="6207125" cy="3490913"/>
          </a:xfrm>
          <a:prstGeom prst="rect">
            <a:avLst/>
          </a:prstGeom>
        </p:spPr>
        <p:txBody>
          <a:bodyPr lIns="93317" tIns="46659" rIns="93317" bIns="46659"/>
          <a:lstStyle/>
          <a:p>
            <a:endParaRPr/>
          </a:p>
        </p:txBody>
      </p:sp>
      <p:sp>
        <p:nvSpPr>
          <p:cNvPr id="110" name="Shape 110"/>
          <p:cNvSpPr>
            <a:spLocks noGrp="1"/>
          </p:cNvSpPr>
          <p:nvPr>
            <p:ph type="body" sz="quarter" idx="1"/>
          </p:nvPr>
        </p:nvSpPr>
        <p:spPr>
          <a:xfrm>
            <a:off x="936414" y="4421823"/>
            <a:ext cx="5150273" cy="4189095"/>
          </a:xfrm>
          <a:prstGeom prst="rect">
            <a:avLst/>
          </a:prstGeom>
        </p:spPr>
        <p:txBody>
          <a:bodyPr lIns="93317" tIns="46659" rIns="93317" bIns="46659"/>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Community Foundation and ICH are well-positioned to engage new partners and coordinate cross-sector initiatives to further drive the District’s systems change efforts and bring solutions to scale.</a:t>
            </a:r>
          </a:p>
          <a:p>
            <a:pPr lvl="0"/>
            <a:endParaRPr lang="en-US" dirty="0"/>
          </a:p>
          <a:p>
            <a:pPr lvl="0"/>
            <a:r>
              <a:rPr lang="en-US" dirty="0"/>
              <a:t>The Community Foundation has invested $1.2+ billion into strengthening our community since our founding in 1973. And it is a recognized leader for galvanizing philanthropy, business and local government to address urgent community needs, including providing support to the victims and families of the 9/11 attack on the Pentagon and the 2008 economic crisis.</a:t>
            </a:r>
          </a:p>
          <a:p>
            <a:pPr lvl="0"/>
            <a:endParaRPr lang="en-US" dirty="0"/>
          </a:p>
          <a:p>
            <a:pPr lvl="0"/>
            <a:r>
              <a:rPr lang="en-US" dirty="0"/>
              <a:t>The DC Interagency Council on Homelessness includes Cabinet-level officials, community representatives and people with lived experience. It facilitates cross-sector coordination to inform and guide the District’s strategies and policies.</a:t>
            </a:r>
            <a:r>
              <a:rPr lang="en-US"/>
              <a:t> </a:t>
            </a:r>
            <a:endParaRPr lang="en-US" dirty="0"/>
          </a:p>
        </p:txBody>
      </p:sp>
      <p:sp>
        <p:nvSpPr>
          <p:cNvPr id="4" name="Slide Number Placeholder 3"/>
          <p:cNvSpPr>
            <a:spLocks noGrp="1"/>
          </p:cNvSpPr>
          <p:nvPr>
            <p:ph type="sldNum" sz="quarter" idx="5"/>
          </p:nvPr>
        </p:nvSpPr>
        <p:spPr/>
        <p:txBody>
          <a:bodyPr/>
          <a:lstStyle/>
          <a:p>
            <a:fld id="{914D1B01-3215-B544-B6F5-60FC39F4CD2A}" type="slidenum">
              <a:rPr lang="en-US" smtClean="0"/>
              <a:t>3</a:t>
            </a:fld>
            <a:endParaRPr lang="en-US"/>
          </a:p>
        </p:txBody>
      </p:sp>
    </p:spTree>
    <p:extLst>
      <p:ext uri="{BB962C8B-B14F-4D97-AF65-F5344CB8AC3E}">
        <p14:creationId xmlns:p14="http://schemas.microsoft.com/office/powerpoint/2010/main" val="2377902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407988" y="698500"/>
            <a:ext cx="6207125" cy="3490913"/>
          </a:xfrm>
          <a:prstGeom prst="rect">
            <a:avLst/>
          </a:prstGeom>
        </p:spPr>
        <p:txBody>
          <a:bodyPr/>
          <a:lstStyle/>
          <a:p>
            <a:endParaRPr/>
          </a:p>
        </p:txBody>
      </p:sp>
      <p:sp>
        <p:nvSpPr>
          <p:cNvPr id="124" name="Shape 124"/>
          <p:cNvSpPr>
            <a:spLocks noGrp="1"/>
          </p:cNvSpPr>
          <p:nvPr>
            <p:ph type="body" sz="quarter" idx="1"/>
          </p:nvPr>
        </p:nvSpPr>
        <p:spPr>
          <a:prstGeom prst="rect">
            <a:avLst/>
          </a:prstGeom>
        </p:spPr>
        <p:txBody>
          <a:bodyPr/>
          <a:lstStyle/>
          <a:p>
            <a:r>
              <a:t>This groundbreaking new initiative will unite the public and private sectors around a shared strategy to accelerate our community’s response to addressing homelessness and housing insecurity. Together, we will work to ensure that homelessness is a rare, brief and non-recurring experiencing in the life of DC residents.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407988" y="698500"/>
            <a:ext cx="6207125" cy="3490913"/>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marL="174970" indent="-174970">
              <a:buSzPct val="100000"/>
              <a:buFont typeface="Arial"/>
              <a:buChar char="•"/>
            </a:pPr>
            <a:r>
              <a:t>The Partnership will advance effective and innovative solutions to help our most marginalized and economically disadvantaged neighbors (0-60% Area Median Income) exit homelessness. </a:t>
            </a:r>
          </a:p>
          <a:p>
            <a:pPr marL="174970" indent="-174970">
              <a:buSzPct val="100000"/>
              <a:buFont typeface="Arial"/>
              <a:buChar char="•"/>
            </a:pPr>
            <a:r>
              <a:t>It aims to increase the availability of philanthropic capital to expand the capacity of nonprofits helping our neighbors transition from the streets or emergency shelters into homes. </a:t>
            </a:r>
          </a:p>
          <a:p>
            <a:pPr marL="174970" indent="-174970">
              <a:buSzPct val="100000"/>
              <a:buFont typeface="Arial"/>
              <a:buChar char="•"/>
            </a:pPr>
            <a:r>
              <a:t>It will also offer impact investment options to reduce housing insecurity by financing the development of deeply affordable and supportive housing.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407988" y="698500"/>
            <a:ext cx="6207125" cy="3490913"/>
          </a:xfrm>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r>
              <a:t>As part of the planning phase for the Partnership, we conducted a community listening tour with nonprofit providers, advocates, funders, and government representatives to identify opportunities for private philanthropy to make a meaningful difference in accelerating our community’s response. Based on what we learned, we have developed two investment vehicles.</a:t>
            </a:r>
          </a:p>
          <a:p>
            <a:pPr marL="174970" indent="-174970">
              <a:buSzPct val="100000"/>
              <a:buFont typeface="Arial"/>
              <a:buChar char="•"/>
            </a:pPr>
            <a:r>
              <a:t>Our Grantmaking Fund will provide flexible funding to help fill gaps in existing federal and local housing programs – small expenses like rental application fees, security deposits, and moving expenses that can create big barriers for households trying to take advantage of available housing subsidies. It will also help pilot new and innovative approaches and advocacy efforts focused on strengthening policies that impact housing and homelessness. </a:t>
            </a:r>
          </a:p>
          <a:p>
            <a:pPr marL="174970" indent="-174970">
              <a:buSzPct val="100000"/>
              <a:buFont typeface="Arial"/>
              <a:buChar char="•"/>
            </a:pPr>
            <a:r>
              <a:t>While our impact investment option will make it possible for our donors to earn a fixed return, while provide financing to organizations building and preserving deeply affordable and supportive housing. At the end of the Impact Note term, any principal and interest due on the Impact Note are returned and can be reinvested or granted to other worthy causes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xfrm>
            <a:off x="381000" y="685800"/>
            <a:ext cx="6096000" cy="3429000"/>
          </a:xfrm>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t>As part of the planning phase for the Partnership, we conducted a community listening tour with nonprofit providers, advocates, funders, and government representatives to identify opportunities for private philanthropy to make a meaningful difference in accelerating our community’s response. Based on what we learned, we have developed two investment vehicles.</a:t>
            </a:r>
          </a:p>
          <a:p>
            <a:pPr marL="171450" indent="-171450">
              <a:buSzPct val="100000"/>
              <a:buFont typeface="Arial"/>
              <a:buChar char="•"/>
            </a:pPr>
            <a:r>
              <a:t>Our Grantmaking Fund will provide flexible funding to help fill gaps in existing federal and local housing programs – small expenses like rental application fees, security deposits, and moving expenses that can create big barriers for households trying to take advantage of available housing subsidies. It will also help pilot new and innovative approaches and advocacy efforts focused on strengthening policies that impact housing and homelessness. </a:t>
            </a:r>
          </a:p>
          <a:p>
            <a:pPr marL="171450" indent="-171450">
              <a:buSzPct val="100000"/>
              <a:buFont typeface="Arial"/>
              <a:buChar char="•"/>
            </a:pPr>
            <a:r>
              <a:t>While our impact investment option will make it possible for our donors to earn a fixed return, while provide financing to organizations building and preserving deeply affordable and supportive housing. At the end of the Impact Note term, any principal and interest due on the Impact Note are returned and can be reinvested or granted to other worthy causes</a:t>
            </a:r>
          </a:p>
        </p:txBody>
      </p:sp>
    </p:spTree>
    <p:extLst>
      <p:ext uri="{BB962C8B-B14F-4D97-AF65-F5344CB8AC3E}">
        <p14:creationId xmlns:p14="http://schemas.microsoft.com/office/powerpoint/2010/main" val="2229765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xfrm>
            <a:off x="407988" y="698500"/>
            <a:ext cx="6207125" cy="3490913"/>
          </a:xfrm>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r>
              <a:t>Together, we can end homelessness. But we can’t do it without you.</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9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EndHomelessnessDC.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Rectangle 3"/>
          <p:cNvSpPr/>
          <p:nvPr/>
        </p:nvSpPr>
        <p:spPr>
          <a:xfrm>
            <a:off x="5430135" y="0"/>
            <a:ext cx="6761865" cy="6858001"/>
          </a:xfrm>
          <a:prstGeom prst="rect">
            <a:avLst/>
          </a:prstGeom>
          <a:solidFill>
            <a:srgbClr val="2DCCD3"/>
          </a:solidFill>
          <a:ln w="12700">
            <a:miter lim="400000"/>
          </a:ln>
        </p:spPr>
        <p:txBody>
          <a:bodyPr lIns="45719" rIns="45719" anchor="ctr"/>
          <a:lstStyle/>
          <a:p>
            <a:pPr algn="ctr">
              <a:defRPr>
                <a:solidFill>
                  <a:srgbClr val="FFFFFF"/>
                </a:solidFill>
              </a:defRPr>
            </a:pPr>
            <a:endParaRPr/>
          </a:p>
        </p:txBody>
      </p:sp>
      <p:grpSp>
        <p:nvGrpSpPr>
          <p:cNvPr id="115" name="Rectangle 4"/>
          <p:cNvGrpSpPr/>
          <p:nvPr/>
        </p:nvGrpSpPr>
        <p:grpSpPr>
          <a:xfrm>
            <a:off x="1" y="6088557"/>
            <a:ext cx="12192001" cy="769442"/>
            <a:chOff x="0" y="0"/>
            <a:chExt cx="12192000" cy="769441"/>
          </a:xfrm>
        </p:grpSpPr>
        <p:sp>
          <p:nvSpPr>
            <p:cNvPr id="113" name="Rectangle"/>
            <p:cNvSpPr/>
            <p:nvPr/>
          </p:nvSpPr>
          <p:spPr>
            <a:xfrm>
              <a:off x="0" y="-1"/>
              <a:ext cx="12192000" cy="769443"/>
            </a:xfrm>
            <a:prstGeom prst="rect">
              <a:avLst/>
            </a:prstGeom>
            <a:solidFill>
              <a:srgbClr val="002B49"/>
            </a:solidFill>
            <a:ln w="12700" cap="flat">
              <a:noFill/>
              <a:miter lim="400000"/>
            </a:ln>
            <a:effectLst/>
          </p:spPr>
          <p:txBody>
            <a:bodyPr wrap="square" lIns="45719" tIns="45719" rIns="45719" bIns="45719" numCol="1" anchor="ctr">
              <a:noAutofit/>
            </a:bodyPr>
            <a:lstStyle/>
            <a:p>
              <a:pPr algn="r">
                <a:defRPr>
                  <a:solidFill>
                    <a:srgbClr val="FFFFFF"/>
                  </a:solidFill>
                </a:defRPr>
              </a:pPr>
              <a:endParaRPr/>
            </a:p>
          </p:txBody>
        </p:sp>
        <p:sp>
          <p:nvSpPr>
            <p:cNvPr id="114" name="EndHomelessnessDC.org | #EndHomelessnessDC"/>
            <p:cNvSpPr txBox="1"/>
            <p:nvPr/>
          </p:nvSpPr>
          <p:spPr>
            <a:xfrm>
              <a:off x="0" y="205650"/>
              <a:ext cx="12192000" cy="3581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r">
                <a:defRPr sz="1600" b="1">
                  <a:solidFill>
                    <a:srgbClr val="FFFFFF"/>
                  </a:solidFill>
                  <a:latin typeface="Arial"/>
                  <a:ea typeface="Arial"/>
                  <a:cs typeface="Arial"/>
                  <a:sym typeface="Arial"/>
                </a:defRPr>
              </a:pPr>
              <a:r>
                <a:t>EndHomelessnessDC.org | #EndHomelessnessDC  </a:t>
              </a:r>
              <a:r>
                <a:rPr sz="1800">
                  <a:latin typeface="+mn-lt"/>
                  <a:ea typeface="+mn-ea"/>
                  <a:cs typeface="+mn-cs"/>
                  <a:sym typeface="Calibri"/>
                </a:rPr>
                <a:t> </a:t>
              </a:r>
            </a:p>
          </p:txBody>
        </p:sp>
      </p:grpSp>
      <p:pic>
        <p:nvPicPr>
          <p:cNvPr id="116" name="Picture 6" descr="Picture 6"/>
          <p:cNvPicPr>
            <a:picLocks noChangeAspect="1"/>
          </p:cNvPicPr>
          <p:nvPr/>
        </p:nvPicPr>
        <p:blipFill>
          <a:blip r:embed="rId2">
            <a:extLst/>
          </a:blip>
          <a:stretch>
            <a:fillRect/>
          </a:stretch>
        </p:blipFill>
        <p:spPr>
          <a:xfrm>
            <a:off x="0" y="2166895"/>
            <a:ext cx="5430136" cy="1560385"/>
          </a:xfrm>
          <a:prstGeom prst="rect">
            <a:avLst/>
          </a:prstGeom>
          <a:ln w="12700">
            <a:miter lim="400000"/>
          </a:ln>
        </p:spPr>
      </p:pic>
      <p:sp>
        <p:nvSpPr>
          <p:cNvPr id="117" name="TextBox 7"/>
          <p:cNvSpPr txBox="1"/>
          <p:nvPr/>
        </p:nvSpPr>
        <p:spPr>
          <a:xfrm>
            <a:off x="5845445" y="2500582"/>
            <a:ext cx="5931244" cy="298620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nSpc>
                <a:spcPct val="150000"/>
              </a:lnSpc>
              <a:defRPr sz="4400" b="1">
                <a:solidFill>
                  <a:srgbClr val="002B49"/>
                </a:solidFill>
                <a:latin typeface="Arial"/>
                <a:ea typeface="Arial"/>
                <a:cs typeface="Arial"/>
                <a:sym typeface="Arial"/>
              </a:defRPr>
            </a:pPr>
            <a:r>
              <a:rPr lang="en-US" dirty="0"/>
              <a:t>NAEH Conference</a:t>
            </a:r>
            <a:endParaRPr dirty="0"/>
          </a:p>
          <a:p>
            <a:pPr>
              <a:lnSpc>
                <a:spcPct val="150000"/>
              </a:lnSpc>
              <a:defRPr sz="2800">
                <a:solidFill>
                  <a:srgbClr val="FFFFFF"/>
                </a:solidFill>
                <a:latin typeface="Garamond"/>
                <a:ea typeface="Garamond"/>
                <a:cs typeface="Garamond"/>
                <a:sym typeface="Garamond"/>
              </a:defRPr>
            </a:pPr>
            <a:r>
              <a:rPr lang="en-US" dirty="0"/>
              <a:t>Tonia Wellons, Vice President – Community Investment</a:t>
            </a:r>
          </a:p>
          <a:p>
            <a:pPr>
              <a:lnSpc>
                <a:spcPct val="150000"/>
              </a:lnSpc>
              <a:defRPr sz="2800">
                <a:solidFill>
                  <a:srgbClr val="FFFFFF"/>
                </a:solidFill>
                <a:latin typeface="Garamond"/>
                <a:ea typeface="Garamond"/>
                <a:cs typeface="Garamond"/>
                <a:sym typeface="Garamond"/>
              </a:defRPr>
            </a:pPr>
            <a:r>
              <a:rPr lang="en-US" dirty="0"/>
              <a:t>July 22, 2019</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a:extLst>
              <a:ext uri="{FF2B5EF4-FFF2-40B4-BE49-F238E27FC236}">
                <a16:creationId xmlns:a16="http://schemas.microsoft.com/office/drawing/2014/main" id="{D59AC49C-EF38-4438-9996-0C5597195F78}"/>
              </a:ext>
            </a:extLst>
          </p:cNvPr>
          <p:cNvPicPr>
            <a:picLocks noChangeAspect="1"/>
          </p:cNvPicPr>
          <p:nvPr/>
        </p:nvPicPr>
        <p:blipFill>
          <a:blip r:embed="rId2"/>
          <a:stretch>
            <a:fillRect/>
          </a:stretch>
        </p:blipFill>
        <p:spPr>
          <a:xfrm>
            <a:off x="1642534" y="87340"/>
            <a:ext cx="7806266" cy="6683319"/>
          </a:xfrm>
          <a:prstGeom prst="rect">
            <a:avLst/>
          </a:prstGeom>
        </p:spPr>
      </p:pic>
    </p:spTree>
    <p:extLst>
      <p:ext uri="{BB962C8B-B14F-4D97-AF65-F5344CB8AC3E}">
        <p14:creationId xmlns:p14="http://schemas.microsoft.com/office/powerpoint/2010/main" val="110241014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A326203-5BAB-D047-85E1-6998B56AABEE}"/>
              </a:ext>
            </a:extLst>
          </p:cNvPr>
          <p:cNvGrpSpPr/>
          <p:nvPr/>
        </p:nvGrpSpPr>
        <p:grpSpPr>
          <a:xfrm>
            <a:off x="0" y="0"/>
            <a:ext cx="6096000" cy="6858001"/>
            <a:chOff x="0" y="0"/>
            <a:chExt cx="6096000" cy="6858001"/>
          </a:xfrm>
        </p:grpSpPr>
        <p:sp>
          <p:nvSpPr>
            <p:cNvPr id="8" name="Rectangle 7">
              <a:extLst>
                <a:ext uri="{FF2B5EF4-FFF2-40B4-BE49-F238E27FC236}">
                  <a16:creationId xmlns:a16="http://schemas.microsoft.com/office/drawing/2014/main" id="{AD7D9A37-65F8-7A40-8B55-02C3CA624D7B}"/>
                </a:ext>
              </a:extLst>
            </p:cNvPr>
            <p:cNvSpPr/>
            <p:nvPr/>
          </p:nvSpPr>
          <p:spPr>
            <a:xfrm>
              <a:off x="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4A4541C-5A5C-BD46-B3E7-B46E29AC8631}"/>
                </a:ext>
              </a:extLst>
            </p:cNvPr>
            <p:cNvPicPr>
              <a:picLocks noChangeAspect="1"/>
            </p:cNvPicPr>
            <p:nvPr/>
          </p:nvPicPr>
          <p:blipFill>
            <a:blip r:embed="rId3"/>
            <a:stretch>
              <a:fillRect/>
            </a:stretch>
          </p:blipFill>
          <p:spPr>
            <a:xfrm>
              <a:off x="398318" y="0"/>
              <a:ext cx="5299364" cy="6858000"/>
            </a:xfrm>
            <a:prstGeom prst="rect">
              <a:avLst/>
            </a:prstGeom>
          </p:spPr>
        </p:pic>
      </p:grpSp>
      <p:grpSp>
        <p:nvGrpSpPr>
          <p:cNvPr id="10" name="Group 9">
            <a:extLst>
              <a:ext uri="{FF2B5EF4-FFF2-40B4-BE49-F238E27FC236}">
                <a16:creationId xmlns:a16="http://schemas.microsoft.com/office/drawing/2014/main" id="{824B695F-E684-F44E-A20C-83CBAB18D1C2}"/>
              </a:ext>
            </a:extLst>
          </p:cNvPr>
          <p:cNvGrpSpPr/>
          <p:nvPr/>
        </p:nvGrpSpPr>
        <p:grpSpPr>
          <a:xfrm>
            <a:off x="6096000" y="-1"/>
            <a:ext cx="6096000" cy="6858000"/>
            <a:chOff x="6096000" y="-1"/>
            <a:chExt cx="6096000" cy="6858000"/>
          </a:xfrm>
        </p:grpSpPr>
        <p:sp>
          <p:nvSpPr>
            <p:cNvPr id="9" name="Rectangle 8">
              <a:extLst>
                <a:ext uri="{FF2B5EF4-FFF2-40B4-BE49-F238E27FC236}">
                  <a16:creationId xmlns:a16="http://schemas.microsoft.com/office/drawing/2014/main" id="{201DAACE-A738-374E-8F03-58CC28414E27}"/>
                </a:ext>
              </a:extLst>
            </p:cNvPr>
            <p:cNvSpPr/>
            <p:nvPr/>
          </p:nvSpPr>
          <p:spPr>
            <a:xfrm>
              <a:off x="6096000" y="-1"/>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d</a:t>
              </a:r>
            </a:p>
          </p:txBody>
        </p:sp>
        <p:pic>
          <p:nvPicPr>
            <p:cNvPr id="7" name="Picture 6">
              <a:extLst>
                <a:ext uri="{FF2B5EF4-FFF2-40B4-BE49-F238E27FC236}">
                  <a16:creationId xmlns:a16="http://schemas.microsoft.com/office/drawing/2014/main" id="{0C8939CE-0586-7F48-BDE6-07A72F61D8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17312" y="2238375"/>
              <a:ext cx="5053376" cy="2526688"/>
            </a:xfrm>
            <a:prstGeom prst="rect">
              <a:avLst/>
            </a:prstGeom>
          </p:spPr>
        </p:pic>
      </p:grpSp>
    </p:spTree>
    <p:extLst>
      <p:ext uri="{BB962C8B-B14F-4D97-AF65-F5344CB8AC3E}">
        <p14:creationId xmlns:p14="http://schemas.microsoft.com/office/powerpoint/2010/main" val="27311267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1+#ppt_w/2"/>
                                          </p:val>
                                        </p:tav>
                                        <p:tav tm="100000">
                                          <p:val>
                                            <p:strVal val="#ppt_x"/>
                                          </p:val>
                                        </p:tav>
                                      </p:tavLst>
                                    </p:anim>
                                    <p:anim calcmode="lin" valueType="num">
                                      <p:cBhvr additive="base">
                                        <p:cTn id="12"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icture 4" descr="Picture 4"/>
          <p:cNvPicPr>
            <a:picLocks noChangeAspect="1"/>
          </p:cNvPicPr>
          <p:nvPr/>
        </p:nvPicPr>
        <p:blipFill>
          <a:blip r:embed="rId3">
            <a:extLst/>
          </a:blip>
          <a:stretch>
            <a:fillRect/>
          </a:stretch>
        </p:blipFill>
        <p:spPr>
          <a:xfrm>
            <a:off x="456590" y="1477263"/>
            <a:ext cx="11278820" cy="3241041"/>
          </a:xfrm>
          <a:prstGeom prst="rect">
            <a:avLst/>
          </a:prstGeom>
          <a:ln w="12700">
            <a:miter lim="400000"/>
          </a:ln>
        </p:spPr>
      </p:pic>
      <p:grpSp>
        <p:nvGrpSpPr>
          <p:cNvPr id="122" name="Rectangle 6"/>
          <p:cNvGrpSpPr/>
          <p:nvPr/>
        </p:nvGrpSpPr>
        <p:grpSpPr>
          <a:xfrm>
            <a:off x="0" y="4773167"/>
            <a:ext cx="12192000" cy="2084833"/>
            <a:chOff x="0" y="0"/>
            <a:chExt cx="12192000" cy="2084832"/>
          </a:xfrm>
        </p:grpSpPr>
        <p:sp>
          <p:nvSpPr>
            <p:cNvPr id="120" name="Rectangle"/>
            <p:cNvSpPr/>
            <p:nvPr/>
          </p:nvSpPr>
          <p:spPr>
            <a:xfrm>
              <a:off x="0" y="-1"/>
              <a:ext cx="12192000" cy="2084834"/>
            </a:xfrm>
            <a:prstGeom prst="rect">
              <a:avLst/>
            </a:prstGeom>
            <a:solidFill>
              <a:srgbClr val="002B49"/>
            </a:solidFill>
            <a:ln w="12700" cap="flat">
              <a:noFill/>
              <a:miter lim="400000"/>
            </a:ln>
            <a:effectLst/>
          </p:spPr>
          <p:txBody>
            <a:bodyPr wrap="square" lIns="45719" tIns="45719" rIns="45719" bIns="45719" numCol="1" anchor="ctr">
              <a:noAutofit/>
            </a:bodyPr>
            <a:lstStyle/>
            <a:p>
              <a:pPr>
                <a:lnSpc>
                  <a:spcPct val="125000"/>
                </a:lnSpc>
                <a:defRPr sz="2800" b="1">
                  <a:solidFill>
                    <a:srgbClr val="FFFFFF"/>
                  </a:solidFill>
                  <a:latin typeface="Garamond"/>
                  <a:ea typeface="Garamond"/>
                  <a:cs typeface="Garamond"/>
                  <a:sym typeface="Garamond"/>
                </a:defRPr>
              </a:pPr>
              <a:endParaRPr/>
            </a:p>
          </p:txBody>
        </p:sp>
        <p:sp>
          <p:nvSpPr>
            <p:cNvPr id="121" name="The Greater Washington Community Foundation and the District of Columbia Interagency Council on Homelessness have launched the public-private Partnership to End Homelessness."/>
            <p:cNvSpPr txBox="1"/>
            <p:nvPr/>
          </p:nvSpPr>
          <p:spPr>
            <a:xfrm>
              <a:off x="0" y="353441"/>
              <a:ext cx="12192000" cy="137795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nSpc>
                  <a:spcPct val="125000"/>
                </a:lnSpc>
                <a:defRPr sz="2800" b="1">
                  <a:solidFill>
                    <a:srgbClr val="FFFFFF"/>
                  </a:solidFill>
                  <a:latin typeface="Garamond"/>
                  <a:ea typeface="Garamond"/>
                  <a:cs typeface="Garamond"/>
                  <a:sym typeface="Garamond"/>
                </a:defRPr>
              </a:lvl1pPr>
            </a:lstStyle>
            <a:p>
              <a:r>
                <a:t>The Greater Washington Community Foundation and the District of Columbia Interagency Council on Homelessness have launched the public-private Partnership to End Homelessness.</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122"/>
                                        </p:tgtEl>
                                        <p:attrNameLst>
                                          <p:attrName>style.visibility</p:attrName>
                                        </p:attrNameLst>
                                      </p:cBhvr>
                                      <p:to>
                                        <p:strVal val="visible"/>
                                      </p:to>
                                    </p:set>
                                    <p:anim calcmode="lin" valueType="num">
                                      <p:cBhvr>
                                        <p:cTn id="7" dur="500" fill="hold"/>
                                        <p:tgtEl>
                                          <p:spTgt spid="122"/>
                                        </p:tgtEl>
                                        <p:attrNameLst>
                                          <p:attrName>ppt_x</p:attrName>
                                        </p:attrNameLst>
                                      </p:cBhvr>
                                      <p:tavLst>
                                        <p:tav tm="0">
                                          <p:val>
                                            <p:strVal val="#ppt_x"/>
                                          </p:val>
                                        </p:tav>
                                        <p:tav tm="100000">
                                          <p:val>
                                            <p:strVal val="#ppt_x"/>
                                          </p:val>
                                        </p:tav>
                                      </p:tavLst>
                                    </p:anim>
                                    <p:anim calcmode="lin" valueType="num">
                                      <p:cBhvr>
                                        <p:cTn id="8"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DCCD3"/>
        </a:solidFill>
        <a:effectLst/>
      </p:bgPr>
    </p:bg>
    <p:spTree>
      <p:nvGrpSpPr>
        <p:cNvPr id="1" name=""/>
        <p:cNvGrpSpPr/>
        <p:nvPr/>
      </p:nvGrpSpPr>
      <p:grpSpPr>
        <a:xfrm>
          <a:off x="0" y="0"/>
          <a:ext cx="0" cy="0"/>
          <a:chOff x="0" y="0"/>
          <a:chExt cx="0" cy="0"/>
        </a:xfrm>
      </p:grpSpPr>
      <p:sp>
        <p:nvSpPr>
          <p:cNvPr id="126" name="Rectangle 3"/>
          <p:cNvSpPr txBox="1"/>
          <p:nvPr/>
        </p:nvSpPr>
        <p:spPr>
          <a:xfrm>
            <a:off x="0" y="1755775"/>
            <a:ext cx="6096000" cy="334645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a:lnSpc>
                <a:spcPct val="125000"/>
              </a:lnSpc>
              <a:defRPr sz="2800" b="1">
                <a:solidFill>
                  <a:srgbClr val="002B49"/>
                </a:solidFill>
                <a:latin typeface="Garamond"/>
                <a:ea typeface="Garamond"/>
                <a:cs typeface="Garamond"/>
                <a:sym typeface="Garamond"/>
              </a:defRPr>
            </a:pPr>
            <a:r>
              <a:t>The Partnership has an audacious goal to ensure that homelessness is rare, brief and non-recurring in DC. This is the start of a multi-year and</a:t>
            </a:r>
            <a:br/>
            <a:r>
              <a:t>multi-million-dollar</a:t>
            </a:r>
            <a:br/>
            <a:r>
              <a:t>campaign to accelerate our</a:t>
            </a:r>
            <a:br/>
            <a:r>
              <a:t>community’s response. </a:t>
            </a:r>
          </a:p>
        </p:txBody>
      </p:sp>
      <p:grpSp>
        <p:nvGrpSpPr>
          <p:cNvPr id="129" name="Rectangle 4"/>
          <p:cNvGrpSpPr/>
          <p:nvPr/>
        </p:nvGrpSpPr>
        <p:grpSpPr>
          <a:xfrm>
            <a:off x="6095999" y="0"/>
            <a:ext cx="6096001" cy="6858004"/>
            <a:chOff x="0" y="0"/>
            <a:chExt cx="6095999" cy="6858003"/>
          </a:xfrm>
        </p:grpSpPr>
        <p:sp>
          <p:nvSpPr>
            <p:cNvPr id="127" name="Rectangle"/>
            <p:cNvSpPr/>
            <p:nvPr/>
          </p:nvSpPr>
          <p:spPr>
            <a:xfrm>
              <a:off x="-1" y="0"/>
              <a:ext cx="6096001" cy="6858004"/>
            </a:xfrm>
            <a:prstGeom prst="rect">
              <a:avLst/>
            </a:prstGeom>
            <a:solidFill>
              <a:srgbClr val="FFFFFF"/>
            </a:solidFill>
            <a:ln w="12700" cap="flat">
              <a:noFill/>
              <a:miter lim="400000"/>
            </a:ln>
            <a:effectLst/>
          </p:spPr>
          <p:txBody>
            <a:bodyPr wrap="square" lIns="45719" tIns="45719" rIns="45719" bIns="45719" numCol="1" anchor="ctr">
              <a:noAutofit/>
            </a:bodyPr>
            <a:lstStyle/>
            <a:p>
              <a:pPr>
                <a:defRPr>
                  <a:solidFill>
                    <a:srgbClr val="FFFFFF"/>
                  </a:solidFill>
                </a:defRPr>
              </a:pPr>
              <a:endParaRPr/>
            </a:p>
          </p:txBody>
        </p:sp>
        <p:sp>
          <p:nvSpPr>
            <p:cNvPr id="128" name="Increase the supply of deeply affordable and supportive housing…"/>
            <p:cNvSpPr txBox="1"/>
            <p:nvPr/>
          </p:nvSpPr>
          <p:spPr>
            <a:xfrm>
              <a:off x="-1" y="1680556"/>
              <a:ext cx="6096001" cy="34968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marL="342900" indent="-342900">
                <a:buClr>
                  <a:srgbClr val="D14124"/>
                </a:buClr>
                <a:buSzPct val="80000"/>
                <a:buFont typeface="Helvetica"/>
                <a:buChar char="►"/>
                <a:defRPr sz="2000">
                  <a:solidFill>
                    <a:srgbClr val="002B49"/>
                  </a:solidFill>
                  <a:latin typeface="Arial"/>
                  <a:ea typeface="Arial"/>
                  <a:cs typeface="Arial"/>
                  <a:sym typeface="Arial"/>
                </a:defRPr>
              </a:pPr>
              <a:r>
                <a:t>Increase the supply of deeply affordable and supportive housing</a:t>
              </a:r>
              <a:endParaRPr>
                <a:solidFill>
                  <a:srgbClr val="FFFFFF"/>
                </a:solidFill>
              </a:endParaRPr>
            </a:p>
            <a:p>
              <a:pPr marL="342900" indent="-342900">
                <a:buClr>
                  <a:srgbClr val="D14124"/>
                </a:buClr>
                <a:buSzPct val="80000"/>
                <a:buFont typeface="Helvetica"/>
                <a:buChar char="►"/>
                <a:defRPr sz="2000">
                  <a:solidFill>
                    <a:srgbClr val="002B49"/>
                  </a:solidFill>
                  <a:latin typeface="Arial"/>
                  <a:ea typeface="Arial"/>
                  <a:cs typeface="Arial"/>
                  <a:sym typeface="Arial"/>
                </a:defRPr>
              </a:pPr>
              <a:endParaRPr>
                <a:solidFill>
                  <a:srgbClr val="FFFFFF"/>
                </a:solidFill>
              </a:endParaRPr>
            </a:p>
            <a:p>
              <a:pPr marL="342900" indent="-342900">
                <a:buClr>
                  <a:srgbClr val="D14124"/>
                </a:buClr>
                <a:buSzPct val="80000"/>
                <a:buFont typeface="Helvetica"/>
                <a:buChar char="►"/>
                <a:defRPr sz="2000">
                  <a:solidFill>
                    <a:srgbClr val="002B49"/>
                  </a:solidFill>
                  <a:latin typeface="Arial"/>
                  <a:ea typeface="Arial"/>
                  <a:cs typeface="Arial"/>
                  <a:sym typeface="Arial"/>
                </a:defRPr>
              </a:pPr>
              <a:r>
                <a:t>Build nonprofit capacity to help our most marginalized neighbors (0-60% AMI) exit homelessness</a:t>
              </a:r>
              <a:endParaRPr>
                <a:solidFill>
                  <a:srgbClr val="FFFFFF"/>
                </a:solidFill>
              </a:endParaRPr>
            </a:p>
            <a:p>
              <a:pPr marL="342900" indent="-342900">
                <a:buClr>
                  <a:srgbClr val="D14124"/>
                </a:buClr>
                <a:buSzPct val="80000"/>
                <a:buFont typeface="Helvetica"/>
                <a:buChar char="►"/>
                <a:defRPr sz="2000">
                  <a:solidFill>
                    <a:srgbClr val="002B49"/>
                  </a:solidFill>
                  <a:latin typeface="Arial"/>
                  <a:ea typeface="Arial"/>
                  <a:cs typeface="Arial"/>
                  <a:sym typeface="Arial"/>
                </a:defRPr>
              </a:pPr>
              <a:endParaRPr>
                <a:solidFill>
                  <a:srgbClr val="FFFFFF"/>
                </a:solidFill>
              </a:endParaRPr>
            </a:p>
            <a:p>
              <a:pPr marL="342900" indent="-342900">
                <a:buClr>
                  <a:srgbClr val="D14124"/>
                </a:buClr>
                <a:buSzPct val="80000"/>
                <a:buFont typeface="Helvetica"/>
                <a:buChar char="►"/>
                <a:defRPr sz="2000">
                  <a:solidFill>
                    <a:srgbClr val="002B49"/>
                  </a:solidFill>
                  <a:latin typeface="Arial"/>
                  <a:ea typeface="Arial"/>
                  <a:cs typeface="Arial"/>
                  <a:sym typeface="Arial"/>
                </a:defRPr>
              </a:pPr>
              <a:r>
                <a:t>Change perceptions through donor education, community engagement and advocacy efforts</a:t>
              </a:r>
              <a:endParaRPr>
                <a:solidFill>
                  <a:srgbClr val="FFFFFF"/>
                </a:solidFill>
              </a:endParaRPr>
            </a:p>
            <a:p>
              <a:pPr marL="342900" indent="-342900">
                <a:buClr>
                  <a:srgbClr val="D14124"/>
                </a:buClr>
                <a:buSzPct val="80000"/>
                <a:buFont typeface="Helvetica"/>
                <a:buChar char="►"/>
                <a:defRPr sz="2000">
                  <a:solidFill>
                    <a:srgbClr val="002B49"/>
                  </a:solidFill>
                  <a:latin typeface="Arial"/>
                  <a:ea typeface="Arial"/>
                  <a:cs typeface="Arial"/>
                  <a:sym typeface="Arial"/>
                </a:defRPr>
              </a:pPr>
              <a:endParaRPr>
                <a:solidFill>
                  <a:srgbClr val="FFFFFF"/>
                </a:solidFill>
              </a:endParaRPr>
            </a:p>
            <a:p>
              <a:pPr marL="342900" indent="-342900">
                <a:buClr>
                  <a:srgbClr val="D14124"/>
                </a:buClr>
                <a:buSzPct val="80000"/>
                <a:buFont typeface="Helvetica"/>
                <a:buChar char="►"/>
                <a:defRPr sz="2000">
                  <a:solidFill>
                    <a:srgbClr val="002B49"/>
                  </a:solidFill>
                  <a:latin typeface="Arial"/>
                  <a:ea typeface="Arial"/>
                  <a:cs typeface="Arial"/>
                  <a:sym typeface="Arial"/>
                </a:defRPr>
              </a:pPr>
              <a:r>
                <a:t>Provide nimble, strategic and sustained investment in the homeless services system</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4" name="Rectangle 3"/>
          <p:cNvGrpSpPr/>
          <p:nvPr/>
        </p:nvGrpSpPr>
        <p:grpSpPr>
          <a:xfrm>
            <a:off x="0" y="2"/>
            <a:ext cx="12192000" cy="1143001"/>
            <a:chOff x="0" y="1"/>
            <a:chExt cx="12192000" cy="1143000"/>
          </a:xfrm>
        </p:grpSpPr>
        <p:sp>
          <p:nvSpPr>
            <p:cNvPr id="142" name="Rectangle"/>
            <p:cNvSpPr/>
            <p:nvPr/>
          </p:nvSpPr>
          <p:spPr>
            <a:xfrm>
              <a:off x="0" y="1"/>
              <a:ext cx="12192000" cy="1143001"/>
            </a:xfrm>
            <a:prstGeom prst="rect">
              <a:avLst/>
            </a:prstGeom>
            <a:solidFill>
              <a:srgbClr val="2DCCD3"/>
            </a:solidFill>
            <a:ln w="12700" cap="flat">
              <a:noFill/>
              <a:miter lim="400000"/>
            </a:ln>
            <a:effectLst/>
          </p:spPr>
          <p:txBody>
            <a:bodyPr wrap="square" lIns="45719" tIns="45719" rIns="45719" bIns="45719" numCol="1" anchor="ctr">
              <a:noAutofit/>
            </a:bodyPr>
            <a:lstStyle/>
            <a:p>
              <a:pPr>
                <a:lnSpc>
                  <a:spcPct val="125000"/>
                </a:lnSpc>
                <a:defRPr>
                  <a:solidFill>
                    <a:srgbClr val="FFFFFF"/>
                  </a:solidFill>
                </a:defRPr>
              </a:pPr>
              <a:endParaRPr/>
            </a:p>
          </p:txBody>
        </p:sp>
        <p:sp>
          <p:nvSpPr>
            <p:cNvPr id="143" name="Initial Investment Vehicles — $35 Million Goal"/>
            <p:cNvSpPr txBox="1"/>
            <p:nvPr/>
          </p:nvSpPr>
          <p:spPr>
            <a:xfrm>
              <a:off x="0" y="374651"/>
              <a:ext cx="12192000" cy="393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nSpc>
                  <a:spcPct val="125000"/>
                </a:lnSpc>
                <a:defRPr sz="2800" b="1">
                  <a:solidFill>
                    <a:srgbClr val="002B49"/>
                  </a:solidFill>
                  <a:latin typeface="Garamond"/>
                  <a:ea typeface="Garamond"/>
                  <a:cs typeface="Garamond"/>
                  <a:sym typeface="Garamond"/>
                </a:defRPr>
              </a:lvl1pPr>
            </a:lstStyle>
            <a:p>
              <a:r>
                <a:t>     Initial Investment Vehicles — $35 Million Goal</a:t>
              </a:r>
            </a:p>
          </p:txBody>
        </p:sp>
      </p:grpSp>
      <p:sp>
        <p:nvSpPr>
          <p:cNvPr id="145" name="Rectangle 4"/>
          <p:cNvSpPr txBox="1"/>
          <p:nvPr/>
        </p:nvSpPr>
        <p:spPr>
          <a:xfrm>
            <a:off x="647700" y="6508216"/>
            <a:ext cx="6096000" cy="323956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a:defRPr sz="2800" b="1">
                <a:solidFill>
                  <a:srgbClr val="FFFFFF"/>
                </a:solidFill>
                <a:latin typeface="Arial"/>
                <a:ea typeface="Arial"/>
                <a:cs typeface="Arial"/>
                <a:sym typeface="Arial"/>
              </a:defRPr>
            </a:pPr>
            <a:r>
              <a:t>Grantmaking Fund</a:t>
            </a:r>
          </a:p>
          <a:p>
            <a:pPr>
              <a:defRPr sz="2800">
                <a:solidFill>
                  <a:srgbClr val="FFFFFF"/>
                </a:solidFill>
                <a:latin typeface="Arial"/>
                <a:ea typeface="Arial"/>
                <a:cs typeface="Arial"/>
                <a:sym typeface="Arial"/>
              </a:defRPr>
            </a:pPr>
            <a:endParaRPr/>
          </a:p>
          <a:p>
            <a:pPr marL="342900" indent="-342900">
              <a:buClr>
                <a:srgbClr val="D14124"/>
              </a:buClr>
              <a:buSzPct val="80000"/>
              <a:buFont typeface="Helvetica"/>
              <a:buChar char="►"/>
              <a:defRPr sz="2800">
                <a:solidFill>
                  <a:srgbClr val="FFFFFF"/>
                </a:solidFill>
                <a:latin typeface="Arial"/>
                <a:ea typeface="Arial"/>
                <a:cs typeface="Arial"/>
                <a:sym typeface="Arial"/>
              </a:defRPr>
            </a:pPr>
            <a:r>
              <a:t>Help nonprofits fill critical gaps in funding</a:t>
            </a:r>
          </a:p>
          <a:p>
            <a:pPr marL="342900" indent="-342900">
              <a:buClr>
                <a:srgbClr val="D14124"/>
              </a:buClr>
              <a:buSzPct val="80000"/>
              <a:buFont typeface="Helvetica"/>
              <a:buChar char="►"/>
              <a:defRPr sz="2800">
                <a:solidFill>
                  <a:srgbClr val="FFFFFF"/>
                </a:solidFill>
                <a:latin typeface="Arial"/>
                <a:ea typeface="Arial"/>
                <a:cs typeface="Arial"/>
                <a:sym typeface="Arial"/>
              </a:defRPr>
            </a:pPr>
            <a:endParaRPr/>
          </a:p>
          <a:p>
            <a:pPr marL="342900" indent="-342900">
              <a:buClr>
                <a:srgbClr val="D14124"/>
              </a:buClr>
              <a:buSzPct val="80000"/>
              <a:buFont typeface="Helvetica"/>
              <a:buChar char="►"/>
              <a:defRPr sz="2800">
                <a:solidFill>
                  <a:srgbClr val="FFFFFF"/>
                </a:solidFill>
                <a:latin typeface="Arial"/>
                <a:ea typeface="Arial"/>
                <a:cs typeface="Arial"/>
                <a:sym typeface="Arial"/>
              </a:defRPr>
            </a:pPr>
            <a:r>
              <a:t>Support innovative programs, meet emerging needs and support advocacy efforts </a:t>
            </a:r>
          </a:p>
        </p:txBody>
      </p:sp>
      <p:grpSp>
        <p:nvGrpSpPr>
          <p:cNvPr id="148" name="Rectangle 5"/>
          <p:cNvGrpSpPr/>
          <p:nvPr/>
        </p:nvGrpSpPr>
        <p:grpSpPr>
          <a:xfrm>
            <a:off x="343056" y="1136194"/>
            <a:ext cx="10900455" cy="10231482"/>
            <a:chOff x="0" y="-12309"/>
            <a:chExt cx="10900453" cy="10231480"/>
          </a:xfrm>
        </p:grpSpPr>
        <p:sp>
          <p:nvSpPr>
            <p:cNvPr id="146" name="Rectangle"/>
            <p:cNvSpPr/>
            <p:nvPr/>
          </p:nvSpPr>
          <p:spPr>
            <a:xfrm>
              <a:off x="0" y="-1"/>
              <a:ext cx="10900454" cy="10219173"/>
            </a:xfrm>
            <a:prstGeom prst="rect">
              <a:avLst/>
            </a:prstGeom>
            <a:solidFill>
              <a:srgbClr val="FFFFFF"/>
            </a:solidFill>
            <a:ln w="12700" cap="flat">
              <a:noFill/>
              <a:miter lim="400000"/>
            </a:ln>
            <a:effectLst/>
          </p:spPr>
          <p:txBody>
            <a:bodyPr wrap="square" lIns="45719" tIns="45719" rIns="45719" bIns="45719" numCol="1" anchor="ctr">
              <a:noAutofit/>
            </a:bodyPr>
            <a:lstStyle/>
            <a:p>
              <a:pPr>
                <a:defRPr sz="2800">
                  <a:solidFill>
                    <a:srgbClr val="002B49"/>
                  </a:solidFill>
                  <a:latin typeface="Arial"/>
                  <a:ea typeface="Arial"/>
                  <a:cs typeface="Arial"/>
                  <a:sym typeface="Arial"/>
                </a:defRPr>
              </a:pPr>
              <a:endParaRPr/>
            </a:p>
          </p:txBody>
        </p:sp>
        <p:sp>
          <p:nvSpPr>
            <p:cNvPr id="147" name="Grantmaking Fund: $13 million to help nonprofits fill critical funding gaps, support innovative programs, meet emerging needs, and support advocacy efforts.…"/>
            <p:cNvSpPr txBox="1"/>
            <p:nvPr/>
          </p:nvSpPr>
          <p:spPr>
            <a:xfrm>
              <a:off x="0" y="-12310"/>
              <a:ext cx="10900454" cy="651947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marL="342900" indent="-342900">
                <a:buClr>
                  <a:srgbClr val="D14124"/>
                </a:buClr>
                <a:buSzPct val="80000"/>
                <a:buFont typeface="Helvetica"/>
                <a:buChar char="►"/>
                <a:defRPr sz="2800">
                  <a:solidFill>
                    <a:srgbClr val="002B49"/>
                  </a:solidFill>
                  <a:latin typeface="Arial"/>
                  <a:ea typeface="Arial"/>
                  <a:cs typeface="Arial"/>
                  <a:sym typeface="Arial"/>
                </a:defRPr>
              </a:pPr>
              <a:r>
                <a:rPr b="1"/>
                <a:t>Grantmaking Fund</a:t>
              </a:r>
              <a:r>
                <a:t>: $13 million to help nonprofits fill critical funding gaps, support innovative programs, meet emerging needs, and support advocacy efforts.</a:t>
              </a:r>
            </a:p>
            <a:p>
              <a:pPr>
                <a:defRPr sz="2800">
                  <a:solidFill>
                    <a:srgbClr val="002B49"/>
                  </a:solidFill>
                  <a:latin typeface="Arial"/>
                  <a:ea typeface="Arial"/>
                  <a:cs typeface="Arial"/>
                  <a:sym typeface="Arial"/>
                </a:defRPr>
              </a:pPr>
              <a:endParaRPr/>
            </a:p>
            <a:p>
              <a:pPr marL="342900" indent="-342900">
                <a:buClr>
                  <a:srgbClr val="D14124"/>
                </a:buClr>
                <a:buSzPct val="80000"/>
                <a:buFont typeface="Helvetica"/>
                <a:buChar char="►"/>
                <a:defRPr sz="2800">
                  <a:solidFill>
                    <a:srgbClr val="002B49"/>
                  </a:solidFill>
                  <a:latin typeface="Arial"/>
                  <a:ea typeface="Arial"/>
                  <a:cs typeface="Arial"/>
                  <a:sym typeface="Arial"/>
                </a:defRPr>
              </a:pPr>
              <a:r>
                <a:rPr b="1"/>
                <a:t>Impact Investment Fund</a:t>
              </a:r>
              <a:r>
                <a:t>: $10 million in combined investments in Enterprise Community Loan Fund to increase the production of deeply affordable and supportive housing.</a:t>
              </a:r>
            </a:p>
            <a:p>
              <a:pPr>
                <a:defRPr sz="2800">
                  <a:solidFill>
                    <a:srgbClr val="002B49"/>
                  </a:solidFill>
                  <a:latin typeface="Arial"/>
                  <a:ea typeface="Arial"/>
                  <a:cs typeface="Arial"/>
                  <a:sym typeface="Arial"/>
                </a:defRPr>
              </a:pPr>
              <a:endParaRPr b="1"/>
            </a:p>
            <a:p>
              <a:pPr marL="342900" indent="-342900">
                <a:buClr>
                  <a:srgbClr val="D14124"/>
                </a:buClr>
                <a:buSzPct val="80000"/>
                <a:buFont typeface="Helvetica"/>
                <a:buChar char="►"/>
                <a:defRPr sz="2800">
                  <a:solidFill>
                    <a:srgbClr val="002B49"/>
                  </a:solidFill>
                  <a:latin typeface="Arial"/>
                  <a:ea typeface="Arial"/>
                  <a:cs typeface="Arial"/>
                  <a:sym typeface="Arial"/>
                </a:defRPr>
              </a:pPr>
              <a:r>
                <a:rPr b="1"/>
                <a:t>Revolving Loan Fund:</a:t>
              </a:r>
              <a:r>
                <a:t> $12 million for predevelopment capital and capacity building support to increase the production of deeply affordable and supportive housing.</a:t>
              </a:r>
              <a:endParaRPr>
                <a:solidFill>
                  <a:srgbClr val="FFFFFF"/>
                </a:solidFill>
              </a:endParaRP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 name="Rectangle 3"/>
          <p:cNvGrpSpPr/>
          <p:nvPr/>
        </p:nvGrpSpPr>
        <p:grpSpPr>
          <a:xfrm>
            <a:off x="-101155" y="2256"/>
            <a:ext cx="12293155" cy="1363133"/>
            <a:chOff x="-101155" y="1"/>
            <a:chExt cx="12293155" cy="1143001"/>
          </a:xfrm>
        </p:grpSpPr>
        <p:sp>
          <p:nvSpPr>
            <p:cNvPr id="166" name="Rectangle"/>
            <p:cNvSpPr/>
            <p:nvPr/>
          </p:nvSpPr>
          <p:spPr>
            <a:xfrm>
              <a:off x="0" y="1"/>
              <a:ext cx="12192000" cy="1143001"/>
            </a:xfrm>
            <a:prstGeom prst="rect">
              <a:avLst/>
            </a:prstGeom>
            <a:solidFill>
              <a:srgbClr val="2DCCD3"/>
            </a:solidFill>
            <a:ln w="12700" cap="flat">
              <a:noFill/>
              <a:miter lim="400000"/>
            </a:ln>
            <a:effectLst/>
          </p:spPr>
          <p:txBody>
            <a:bodyPr wrap="square" lIns="33281" tIns="33281" rIns="33281" bIns="33281" numCol="1" anchor="ctr">
              <a:noAutofit/>
            </a:bodyPr>
            <a:lstStyle/>
            <a:p>
              <a:pPr defTabSz="665665">
                <a:lnSpc>
                  <a:spcPct val="125000"/>
                </a:lnSpc>
                <a:defRPr>
                  <a:solidFill>
                    <a:srgbClr val="FFFFFF"/>
                  </a:solidFill>
                </a:defRPr>
              </a:pPr>
              <a:endParaRPr sz="1310">
                <a:solidFill>
                  <a:srgbClr val="FFFFFF"/>
                </a:solidFill>
                <a:latin typeface="Calibri"/>
                <a:cs typeface="Calibri"/>
                <a:sym typeface="Calibri"/>
              </a:endParaRPr>
            </a:p>
          </p:txBody>
        </p:sp>
        <p:sp>
          <p:nvSpPr>
            <p:cNvPr id="167" name="RFP Information"/>
            <p:cNvSpPr txBox="1"/>
            <p:nvPr/>
          </p:nvSpPr>
          <p:spPr>
            <a:xfrm>
              <a:off x="-101155" y="281787"/>
              <a:ext cx="12192000" cy="42324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nSpc>
                  <a:spcPct val="125000"/>
                </a:lnSpc>
                <a:defRPr sz="2800" b="1">
                  <a:solidFill>
                    <a:srgbClr val="002B49"/>
                  </a:solidFill>
                  <a:latin typeface="Garamond"/>
                  <a:ea typeface="Garamond"/>
                  <a:cs typeface="Garamond"/>
                  <a:sym typeface="Garamond"/>
                </a:defRPr>
              </a:lvl1pPr>
            </a:lstStyle>
            <a:p>
              <a:pPr defTabSz="665665"/>
              <a:r>
                <a:rPr sz="2038" dirty="0"/>
                <a:t>    </a:t>
              </a:r>
              <a:r>
                <a:rPr lang="en-US" dirty="0"/>
                <a:t>Narrative Shift &amp; Communications Strategy</a:t>
              </a:r>
              <a:endParaRPr dirty="0"/>
            </a:p>
          </p:txBody>
        </p:sp>
      </p:grpSp>
      <p:sp>
        <p:nvSpPr>
          <p:cNvPr id="169" name="Rectangle 5"/>
          <p:cNvSpPr txBox="1"/>
          <p:nvPr/>
        </p:nvSpPr>
        <p:spPr>
          <a:xfrm>
            <a:off x="397933" y="1756448"/>
            <a:ext cx="9701627" cy="436269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p>
            <a:pPr marL="332832" lvl="1" indent="0" defTabSz="665665">
              <a:buClr>
                <a:srgbClr val="D14124"/>
              </a:buClr>
              <a:buSzPct val="80000"/>
              <a:defRPr sz="2500">
                <a:solidFill>
                  <a:srgbClr val="002B49"/>
                </a:solidFill>
                <a:latin typeface="Arial"/>
                <a:ea typeface="Arial"/>
                <a:cs typeface="Arial"/>
                <a:sym typeface="Arial"/>
              </a:defRPr>
            </a:pPr>
            <a:endParaRPr lang="en-US" sz="2400" dirty="0">
              <a:solidFill>
                <a:srgbClr val="002B49"/>
              </a:solidFill>
              <a:latin typeface="Arial"/>
              <a:cs typeface="Arial"/>
              <a:sym typeface="Arial"/>
            </a:endParaRPr>
          </a:p>
          <a:p>
            <a:pPr marL="582457" lvl="1" indent="-249625" defTabSz="665665">
              <a:buClr>
                <a:srgbClr val="D14124"/>
              </a:buClr>
              <a:buSzPct val="80000"/>
              <a:buFont typeface="Helvetica"/>
              <a:buChar char="►"/>
              <a:defRPr sz="2500">
                <a:solidFill>
                  <a:srgbClr val="002B49"/>
                </a:solidFill>
                <a:latin typeface="Arial"/>
                <a:ea typeface="Arial"/>
                <a:cs typeface="Arial"/>
                <a:sym typeface="Arial"/>
              </a:defRPr>
            </a:pPr>
            <a:r>
              <a:rPr lang="en-US" sz="2400" dirty="0">
                <a:solidFill>
                  <a:srgbClr val="002B49"/>
                </a:solidFill>
                <a:latin typeface="Arial"/>
                <a:cs typeface="Arial"/>
                <a:sym typeface="Arial"/>
              </a:rPr>
              <a:t>Engaged a Communications Firm</a:t>
            </a:r>
          </a:p>
          <a:p>
            <a:pPr marL="332832" lvl="2" indent="0" defTabSz="665665">
              <a:buClr>
                <a:srgbClr val="D14124"/>
              </a:buClr>
              <a:buSzPct val="80000"/>
              <a:defRPr sz="2500">
                <a:solidFill>
                  <a:srgbClr val="002B49"/>
                </a:solidFill>
                <a:latin typeface="Arial"/>
                <a:ea typeface="Arial"/>
                <a:cs typeface="Arial"/>
                <a:sym typeface="Arial"/>
              </a:defRPr>
            </a:pPr>
            <a:r>
              <a:rPr lang="en-US" sz="2400" dirty="0">
                <a:solidFill>
                  <a:srgbClr val="002B49"/>
                </a:solidFill>
                <a:latin typeface="Arial"/>
                <a:cs typeface="Arial"/>
                <a:sym typeface="Arial"/>
              </a:rPr>
              <a:t>	- Messaging and broader appeal + counter negative perceptions</a:t>
            </a:r>
          </a:p>
          <a:p>
            <a:pPr marL="332832" lvl="2" indent="0" defTabSz="665665">
              <a:buClr>
                <a:srgbClr val="D14124"/>
              </a:buClr>
              <a:buSzPct val="80000"/>
              <a:defRPr sz="2500">
                <a:solidFill>
                  <a:srgbClr val="002B49"/>
                </a:solidFill>
                <a:latin typeface="Arial"/>
                <a:ea typeface="Arial"/>
                <a:cs typeface="Arial"/>
                <a:sym typeface="Arial"/>
              </a:defRPr>
            </a:pPr>
            <a:r>
              <a:rPr lang="en-US" sz="2400" dirty="0">
                <a:solidFill>
                  <a:srgbClr val="002B49"/>
                </a:solidFill>
                <a:latin typeface="Arial"/>
                <a:cs typeface="Arial"/>
                <a:sym typeface="Arial"/>
              </a:rPr>
              <a:t>	- Build communications capacity of grantees</a:t>
            </a:r>
          </a:p>
          <a:p>
            <a:pPr marL="332832" lvl="2" indent="0" defTabSz="665665">
              <a:buClr>
                <a:srgbClr val="D14124"/>
              </a:buClr>
              <a:buSzPct val="80000"/>
              <a:defRPr sz="2500">
                <a:solidFill>
                  <a:srgbClr val="002B49"/>
                </a:solidFill>
                <a:latin typeface="Arial"/>
                <a:ea typeface="Arial"/>
                <a:cs typeface="Arial"/>
                <a:sym typeface="Arial"/>
              </a:defRPr>
            </a:pPr>
            <a:endParaRPr sz="2400" dirty="0">
              <a:solidFill>
                <a:srgbClr val="002B49"/>
              </a:solidFill>
              <a:latin typeface="Arial"/>
              <a:cs typeface="Arial"/>
              <a:sym typeface="Arial"/>
            </a:endParaRPr>
          </a:p>
          <a:p>
            <a:pPr marL="582457" lvl="1" indent="-249625" defTabSz="665665">
              <a:buClr>
                <a:srgbClr val="D14124"/>
              </a:buClr>
              <a:buSzPct val="80000"/>
              <a:buFont typeface="Helvetica"/>
              <a:buChar char="►"/>
              <a:defRPr sz="2500">
                <a:solidFill>
                  <a:srgbClr val="002B49"/>
                </a:solidFill>
                <a:latin typeface="Arial"/>
                <a:ea typeface="Arial"/>
                <a:cs typeface="Arial"/>
                <a:sym typeface="Arial"/>
              </a:defRPr>
            </a:pPr>
            <a:r>
              <a:rPr lang="en-US" sz="2400" dirty="0">
                <a:solidFill>
                  <a:srgbClr val="002B49"/>
                </a:solidFill>
                <a:latin typeface="Arial"/>
                <a:cs typeface="Arial"/>
                <a:sym typeface="Arial"/>
              </a:rPr>
              <a:t>18 month learning series: </a:t>
            </a:r>
          </a:p>
          <a:p>
            <a:pPr marL="332832" lvl="2" indent="0" defTabSz="665665">
              <a:buClr>
                <a:srgbClr val="D14124"/>
              </a:buClr>
              <a:buSzPct val="80000"/>
              <a:defRPr sz="2500">
                <a:solidFill>
                  <a:srgbClr val="002B49"/>
                </a:solidFill>
                <a:latin typeface="Arial"/>
                <a:ea typeface="Arial"/>
                <a:cs typeface="Arial"/>
                <a:sym typeface="Arial"/>
              </a:defRPr>
            </a:pPr>
            <a:r>
              <a:rPr lang="en-US" sz="2400" dirty="0">
                <a:solidFill>
                  <a:srgbClr val="002B49"/>
                </a:solidFill>
                <a:latin typeface="Arial"/>
                <a:cs typeface="Arial"/>
                <a:sym typeface="Arial"/>
              </a:rPr>
              <a:t>	- Corporate Community Members</a:t>
            </a:r>
          </a:p>
          <a:p>
            <a:pPr marL="332832" lvl="2" indent="0" defTabSz="665665">
              <a:buClr>
                <a:srgbClr val="D14124"/>
              </a:buClr>
              <a:buSzPct val="80000"/>
              <a:defRPr sz="2500">
                <a:solidFill>
                  <a:srgbClr val="002B49"/>
                </a:solidFill>
                <a:latin typeface="Arial"/>
                <a:ea typeface="Arial"/>
                <a:cs typeface="Arial"/>
                <a:sym typeface="Arial"/>
              </a:defRPr>
            </a:pPr>
            <a:r>
              <a:rPr lang="en-US" sz="2400" dirty="0">
                <a:solidFill>
                  <a:srgbClr val="002B49"/>
                </a:solidFill>
                <a:latin typeface="Arial"/>
                <a:cs typeface="Arial"/>
                <a:sym typeface="Arial"/>
              </a:rPr>
              <a:t>	- Donors &amp; Board Members</a:t>
            </a:r>
          </a:p>
          <a:p>
            <a:pPr marL="332832" lvl="2" indent="0" defTabSz="665665">
              <a:buClr>
                <a:srgbClr val="D14124"/>
              </a:buClr>
              <a:buSzPct val="80000"/>
              <a:defRPr sz="2500">
                <a:solidFill>
                  <a:srgbClr val="002B49"/>
                </a:solidFill>
                <a:latin typeface="Arial"/>
                <a:ea typeface="Arial"/>
                <a:cs typeface="Arial"/>
                <a:sym typeface="Arial"/>
              </a:defRPr>
            </a:pPr>
            <a:r>
              <a:rPr lang="en-US" sz="2400" dirty="0">
                <a:solidFill>
                  <a:srgbClr val="002B49"/>
                </a:solidFill>
                <a:latin typeface="Arial"/>
                <a:cs typeface="Arial"/>
                <a:sym typeface="Arial"/>
              </a:rPr>
              <a:t>	- Media (+ other stakeholders)</a:t>
            </a:r>
          </a:p>
          <a:p>
            <a:pPr defTabSz="665665">
              <a:defRPr sz="2500">
                <a:solidFill>
                  <a:srgbClr val="002B49"/>
                </a:solidFill>
                <a:latin typeface="Arial"/>
                <a:ea typeface="Arial"/>
                <a:cs typeface="Arial"/>
                <a:sym typeface="Arial"/>
              </a:defRPr>
            </a:pPr>
            <a:endParaRPr sz="2400" dirty="0">
              <a:solidFill>
                <a:srgbClr val="002B49"/>
              </a:solidFill>
              <a:latin typeface="Arial"/>
              <a:cs typeface="Arial"/>
              <a:sym typeface="Arial"/>
            </a:endParaRPr>
          </a:p>
          <a:p>
            <a:pPr marL="582457" lvl="1" indent="-249625" defTabSz="665665">
              <a:buClr>
                <a:srgbClr val="D14124"/>
              </a:buClr>
              <a:buSzPct val="80000"/>
              <a:buFont typeface="Helvetica"/>
              <a:buChar char="►"/>
              <a:defRPr sz="2500">
                <a:solidFill>
                  <a:srgbClr val="002B49"/>
                </a:solidFill>
                <a:latin typeface="Arial"/>
                <a:ea typeface="Arial"/>
                <a:cs typeface="Arial"/>
                <a:sym typeface="Arial"/>
              </a:defRPr>
            </a:pPr>
            <a:r>
              <a:rPr lang="en-US" sz="2400" dirty="0">
                <a:solidFill>
                  <a:srgbClr val="002B49"/>
                </a:solidFill>
                <a:latin typeface="Arial"/>
                <a:cs typeface="Arial"/>
                <a:sym typeface="Arial"/>
              </a:rPr>
              <a:t>Partner for solutions-oriented media</a:t>
            </a:r>
            <a:endParaRPr sz="2400" dirty="0">
              <a:solidFill>
                <a:srgbClr val="002B49"/>
              </a:solidFill>
              <a:latin typeface="Arial"/>
              <a:cs typeface="Arial"/>
              <a:sym typeface="Arial"/>
            </a:endParaRPr>
          </a:p>
        </p:txBody>
      </p:sp>
    </p:spTree>
    <p:extLst>
      <p:ext uri="{BB962C8B-B14F-4D97-AF65-F5344CB8AC3E}">
        <p14:creationId xmlns:p14="http://schemas.microsoft.com/office/powerpoint/2010/main" val="253998952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Rectangle 3"/>
          <p:cNvGrpSpPr/>
          <p:nvPr/>
        </p:nvGrpSpPr>
        <p:grpSpPr>
          <a:xfrm>
            <a:off x="0" y="2"/>
            <a:ext cx="12192000" cy="1143001"/>
            <a:chOff x="0" y="1"/>
            <a:chExt cx="12192000" cy="1143000"/>
          </a:xfrm>
        </p:grpSpPr>
        <p:sp>
          <p:nvSpPr>
            <p:cNvPr id="133" name="Rectangle"/>
            <p:cNvSpPr/>
            <p:nvPr/>
          </p:nvSpPr>
          <p:spPr>
            <a:xfrm>
              <a:off x="0" y="1"/>
              <a:ext cx="12192000" cy="1143001"/>
            </a:xfrm>
            <a:prstGeom prst="rect">
              <a:avLst/>
            </a:prstGeom>
            <a:solidFill>
              <a:srgbClr val="2DCCD3"/>
            </a:solidFill>
            <a:ln w="12700" cap="flat">
              <a:noFill/>
              <a:miter lim="400000"/>
            </a:ln>
            <a:effectLst/>
          </p:spPr>
          <p:txBody>
            <a:bodyPr wrap="square" lIns="45719" tIns="45719" rIns="45719" bIns="45719" numCol="1" anchor="ctr">
              <a:noAutofit/>
            </a:bodyPr>
            <a:lstStyle/>
            <a:p>
              <a:pPr>
                <a:lnSpc>
                  <a:spcPct val="125000"/>
                </a:lnSpc>
                <a:defRPr>
                  <a:solidFill>
                    <a:srgbClr val="FFFFFF"/>
                  </a:solidFill>
                </a:defRPr>
              </a:pPr>
              <a:endParaRPr/>
            </a:p>
          </p:txBody>
        </p:sp>
        <p:sp>
          <p:nvSpPr>
            <p:cNvPr id="134" name="JUNE 2019 — Corporate Symposium and Partnership Launch"/>
            <p:cNvSpPr txBox="1"/>
            <p:nvPr/>
          </p:nvSpPr>
          <p:spPr>
            <a:xfrm>
              <a:off x="0" y="374651"/>
              <a:ext cx="12192000" cy="3937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nSpc>
                  <a:spcPct val="125000"/>
                </a:lnSpc>
                <a:defRPr sz="2800" b="1">
                  <a:solidFill>
                    <a:srgbClr val="002B49"/>
                  </a:solidFill>
                  <a:latin typeface="Garamond"/>
                  <a:ea typeface="Garamond"/>
                  <a:cs typeface="Garamond"/>
                  <a:sym typeface="Garamond"/>
                </a:defRPr>
              </a:lvl1pPr>
            </a:lstStyle>
            <a:p>
              <a:r>
                <a:t>   JUNE 2019 — Corporate Symposium and Partnership Launch</a:t>
              </a:r>
            </a:p>
          </p:txBody>
        </p:sp>
      </p:grpSp>
      <p:grpSp>
        <p:nvGrpSpPr>
          <p:cNvPr id="138" name="Rectangle 5"/>
          <p:cNvGrpSpPr/>
          <p:nvPr/>
        </p:nvGrpSpPr>
        <p:grpSpPr>
          <a:xfrm>
            <a:off x="5417583" y="1141160"/>
            <a:ext cx="6799957" cy="6153985"/>
            <a:chOff x="-66764" y="-1157352"/>
            <a:chExt cx="6799956" cy="6153984"/>
          </a:xfrm>
        </p:grpSpPr>
        <p:sp>
          <p:nvSpPr>
            <p:cNvPr id="136" name="Rectangle"/>
            <p:cNvSpPr/>
            <p:nvPr/>
          </p:nvSpPr>
          <p:spPr>
            <a:xfrm>
              <a:off x="-66765" y="-1157353"/>
              <a:ext cx="6799957" cy="6153986"/>
            </a:xfrm>
            <a:prstGeom prst="rect">
              <a:avLst/>
            </a:prstGeom>
            <a:solidFill>
              <a:srgbClr val="002B49"/>
            </a:solidFill>
            <a:ln w="12700" cap="flat">
              <a:noFill/>
              <a:miter lim="400000"/>
            </a:ln>
            <a:effectLst/>
          </p:spPr>
          <p:txBody>
            <a:bodyPr wrap="square" lIns="45719" tIns="45719" rIns="45719" bIns="45719" numCol="1" anchor="ctr">
              <a:noAutofit/>
            </a:bodyPr>
            <a:lstStyle/>
            <a:p>
              <a:pPr>
                <a:lnSpc>
                  <a:spcPct val="125000"/>
                </a:lnSpc>
                <a:defRPr>
                  <a:solidFill>
                    <a:srgbClr val="FFFFFF"/>
                  </a:solidFill>
                </a:defRPr>
              </a:pPr>
              <a:endParaRPr/>
            </a:p>
          </p:txBody>
        </p:sp>
        <p:sp>
          <p:nvSpPr>
            <p:cNvPr id="137" name="June 6, 2019 - Partnership launch event for corporate audience…"/>
            <p:cNvSpPr txBox="1"/>
            <p:nvPr/>
          </p:nvSpPr>
          <p:spPr>
            <a:xfrm>
              <a:off x="146305" y="-997903"/>
              <a:ext cx="6116405" cy="590137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p>
              <a:pPr>
                <a:defRPr sz="2200">
                  <a:solidFill>
                    <a:srgbClr val="FFFFFF"/>
                  </a:solidFill>
                  <a:latin typeface="Arial"/>
                  <a:ea typeface="Arial"/>
                  <a:cs typeface="Arial"/>
                  <a:sym typeface="Arial"/>
                </a:defRPr>
              </a:pPr>
              <a:endParaRPr/>
            </a:p>
            <a:p>
              <a:pPr marL="342899" indent="-342899">
                <a:buClr>
                  <a:srgbClr val="D14124"/>
                </a:buClr>
                <a:buSzPct val="80000"/>
                <a:buFont typeface="Helvetica"/>
                <a:buChar char="►"/>
                <a:defRPr sz="2200">
                  <a:solidFill>
                    <a:srgbClr val="FFFFFF"/>
                  </a:solidFill>
                  <a:latin typeface="Arial"/>
                  <a:ea typeface="Arial"/>
                  <a:cs typeface="Arial"/>
                  <a:sym typeface="Arial"/>
                </a:defRPr>
              </a:pPr>
              <a:r>
                <a:t>June 6, 2019 - Partnership launch event for corporate audience</a:t>
              </a:r>
            </a:p>
            <a:p>
              <a:pPr>
                <a:defRPr sz="2200">
                  <a:solidFill>
                    <a:srgbClr val="FFFFFF"/>
                  </a:solidFill>
                  <a:latin typeface="Arial"/>
                  <a:ea typeface="Arial"/>
                  <a:cs typeface="Arial"/>
                  <a:sym typeface="Arial"/>
                </a:defRPr>
              </a:pPr>
              <a:endParaRPr/>
            </a:p>
            <a:p>
              <a:pPr marL="342899" indent="-342899">
                <a:buClr>
                  <a:srgbClr val="D14124"/>
                </a:buClr>
                <a:buSzPct val="80000"/>
                <a:buFont typeface="Helvetica"/>
                <a:buChar char="►"/>
                <a:defRPr sz="2200">
                  <a:solidFill>
                    <a:srgbClr val="FFFFFF"/>
                  </a:solidFill>
                  <a:latin typeface="Arial"/>
                  <a:ea typeface="Arial"/>
                  <a:cs typeface="Arial"/>
                  <a:sym typeface="Arial"/>
                </a:defRPr>
              </a:pPr>
              <a:r>
                <a:t>First event in the Partnership Learning Series - additional targeted events are planned</a:t>
              </a:r>
            </a:p>
            <a:p>
              <a:pPr>
                <a:defRPr sz="2200">
                  <a:solidFill>
                    <a:srgbClr val="FFFFFF"/>
                  </a:solidFill>
                  <a:latin typeface="Arial"/>
                  <a:ea typeface="Arial"/>
                  <a:cs typeface="Arial"/>
                  <a:sym typeface="Arial"/>
                </a:defRPr>
              </a:pPr>
              <a:endParaRPr/>
            </a:p>
            <a:p>
              <a:pPr marL="342899" indent="-342899">
                <a:buClr>
                  <a:srgbClr val="D14124"/>
                </a:buClr>
                <a:buSzPct val="80000"/>
                <a:buFont typeface="Helvetica"/>
                <a:buChar char="►"/>
                <a:defRPr sz="2200">
                  <a:solidFill>
                    <a:srgbClr val="FFFFFF"/>
                  </a:solidFill>
                  <a:latin typeface="Arial"/>
                  <a:ea typeface="Arial"/>
                  <a:cs typeface="Arial"/>
                  <a:sym typeface="Arial"/>
                </a:defRPr>
              </a:pPr>
              <a:r>
                <a:t>100 executives attended</a:t>
              </a:r>
            </a:p>
            <a:p>
              <a:pPr>
                <a:defRPr sz="2200">
                  <a:solidFill>
                    <a:srgbClr val="FFFFFF"/>
                  </a:solidFill>
                  <a:latin typeface="Arial"/>
                  <a:ea typeface="Arial"/>
                  <a:cs typeface="Arial"/>
                  <a:sym typeface="Arial"/>
                </a:defRPr>
              </a:pPr>
              <a:endParaRPr/>
            </a:p>
            <a:p>
              <a:pPr marL="342899" indent="-342899">
                <a:buClr>
                  <a:srgbClr val="D14124"/>
                </a:buClr>
                <a:buSzPct val="80000"/>
                <a:buFont typeface="Helvetica"/>
                <a:buChar char="►"/>
                <a:defRPr sz="2200">
                  <a:solidFill>
                    <a:srgbClr val="FFFFFF"/>
                  </a:solidFill>
                  <a:latin typeface="Arial"/>
                  <a:ea typeface="Arial"/>
                  <a:cs typeface="Arial"/>
                  <a:sym typeface="Arial"/>
                </a:defRPr>
              </a:pPr>
              <a:r>
                <a:t>Topic: How the private sector can engage in ending homelessness</a:t>
              </a:r>
            </a:p>
            <a:p>
              <a:pPr>
                <a:defRPr sz="2200">
                  <a:solidFill>
                    <a:srgbClr val="FFFFFF"/>
                  </a:solidFill>
                  <a:latin typeface="Arial"/>
                  <a:ea typeface="Arial"/>
                  <a:cs typeface="Arial"/>
                  <a:sym typeface="Arial"/>
                </a:defRPr>
              </a:pPr>
              <a:endParaRPr/>
            </a:p>
            <a:p>
              <a:pPr marL="342899" indent="-342899">
                <a:buClr>
                  <a:srgbClr val="D14124"/>
                </a:buClr>
                <a:buSzPct val="80000"/>
                <a:buFont typeface="Helvetica"/>
                <a:buChar char="►"/>
                <a:defRPr sz="2200">
                  <a:solidFill>
                    <a:srgbClr val="FFFFFF"/>
                  </a:solidFill>
                  <a:latin typeface="Arial"/>
                  <a:ea typeface="Arial"/>
                  <a:cs typeface="Arial"/>
                  <a:sym typeface="Arial"/>
                </a:defRPr>
              </a:pPr>
              <a:r>
                <a:t>Remarks: Mayor Bowser, Bank of America, Rashema Melson</a:t>
              </a:r>
            </a:p>
            <a:p>
              <a:pPr>
                <a:defRPr sz="2200">
                  <a:solidFill>
                    <a:srgbClr val="FFFFFF"/>
                  </a:solidFill>
                  <a:latin typeface="Arial"/>
                  <a:ea typeface="Arial"/>
                  <a:cs typeface="Arial"/>
                  <a:sym typeface="Arial"/>
                </a:defRPr>
              </a:pPr>
              <a:endParaRPr/>
            </a:p>
            <a:p>
              <a:pPr marL="342899" indent="-342899">
                <a:buClr>
                  <a:srgbClr val="D14124"/>
                </a:buClr>
                <a:buSzPct val="80000"/>
                <a:buFont typeface="Helvetica"/>
                <a:buChar char="►"/>
                <a:defRPr sz="2200">
                  <a:solidFill>
                    <a:srgbClr val="FFFFFF"/>
                  </a:solidFill>
                  <a:latin typeface="Arial"/>
                  <a:ea typeface="Arial"/>
                  <a:cs typeface="Arial"/>
                  <a:sym typeface="Arial"/>
                </a:defRPr>
              </a:pPr>
              <a:r>
                <a:t>Panelists: Cisco, Kaiser, Salesforce, Zillow</a:t>
              </a:r>
            </a:p>
            <a:p>
              <a:pPr>
                <a:defRPr sz="2200">
                  <a:solidFill>
                    <a:srgbClr val="FFFFFF"/>
                  </a:solidFill>
                  <a:latin typeface="Arial"/>
                  <a:ea typeface="Arial"/>
                  <a:cs typeface="Arial"/>
                  <a:sym typeface="Arial"/>
                </a:defRPr>
              </a:pPr>
              <a:endParaRPr/>
            </a:p>
          </p:txBody>
        </p:sp>
      </p:grpSp>
      <p:pic>
        <p:nvPicPr>
          <p:cNvPr id="139" name="Celeste James and Rashema Melson.jpg" descr="Celeste James and Rashema Melson.jpg"/>
          <p:cNvPicPr>
            <a:picLocks noChangeAspect="1"/>
          </p:cNvPicPr>
          <p:nvPr/>
        </p:nvPicPr>
        <p:blipFill>
          <a:blip r:embed="rId2">
            <a:extLst/>
          </a:blip>
          <a:stretch>
            <a:fillRect/>
          </a:stretch>
        </p:blipFill>
        <p:spPr>
          <a:xfrm>
            <a:off x="107951" y="1206583"/>
            <a:ext cx="4876675" cy="3251117"/>
          </a:xfrm>
          <a:prstGeom prst="rect">
            <a:avLst/>
          </a:prstGeom>
          <a:ln w="12700">
            <a:miter lim="400000"/>
          </a:ln>
        </p:spPr>
      </p:pic>
      <p:pic>
        <p:nvPicPr>
          <p:cNvPr id="140" name="Bruce McNamer and Enterprise Community Loan Fund Inc Rob Bachmann.jpg" descr="Bruce McNamer and Enterprise Community Loan Fund Inc Rob Bachmann.jpg"/>
          <p:cNvPicPr>
            <a:picLocks noChangeAspect="1"/>
          </p:cNvPicPr>
          <p:nvPr/>
        </p:nvPicPr>
        <p:blipFill>
          <a:blip r:embed="rId3">
            <a:extLst/>
          </a:blip>
          <a:stretch>
            <a:fillRect/>
          </a:stretch>
        </p:blipFill>
        <p:spPr>
          <a:xfrm>
            <a:off x="1371600" y="4038681"/>
            <a:ext cx="4078486" cy="271899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DCCD3"/>
        </a:solidFill>
        <a:effectLst/>
      </p:bgPr>
    </p:bg>
    <p:spTree>
      <p:nvGrpSpPr>
        <p:cNvPr id="1" name=""/>
        <p:cNvGrpSpPr/>
        <p:nvPr/>
      </p:nvGrpSpPr>
      <p:grpSpPr>
        <a:xfrm>
          <a:off x="0" y="0"/>
          <a:ext cx="0" cy="0"/>
          <a:chOff x="0" y="0"/>
          <a:chExt cx="0" cy="0"/>
        </a:xfrm>
      </p:grpSpPr>
      <p:pic>
        <p:nvPicPr>
          <p:cNvPr id="173" name="Picture 2" descr="Picture 2"/>
          <p:cNvPicPr>
            <a:picLocks noChangeAspect="1"/>
          </p:cNvPicPr>
          <p:nvPr/>
        </p:nvPicPr>
        <p:blipFill>
          <a:blip r:embed="rId3">
            <a:alphaModFix amt="60000"/>
            <a:extLst/>
          </a:blip>
          <a:stretch>
            <a:fillRect/>
          </a:stretch>
        </p:blipFill>
        <p:spPr>
          <a:xfrm>
            <a:off x="0" y="1024"/>
            <a:ext cx="12192000" cy="6855951"/>
          </a:xfrm>
          <a:prstGeom prst="rect">
            <a:avLst/>
          </a:prstGeom>
          <a:ln w="12700">
            <a:miter lim="400000"/>
          </a:ln>
        </p:spPr>
      </p:pic>
      <p:sp>
        <p:nvSpPr>
          <p:cNvPr id="174" name="Rectangle 3"/>
          <p:cNvSpPr txBox="1"/>
          <p:nvPr/>
        </p:nvSpPr>
        <p:spPr>
          <a:xfrm>
            <a:off x="0" y="1508779"/>
            <a:ext cx="12192000" cy="384044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a:defRPr sz="6600" b="1">
                <a:solidFill>
                  <a:srgbClr val="002B49"/>
                </a:solidFill>
                <a:latin typeface="Arial"/>
                <a:ea typeface="Arial"/>
                <a:cs typeface="Arial"/>
                <a:sym typeface="Arial"/>
              </a:defRPr>
            </a:pPr>
            <a:r>
              <a:t>Together, we can</a:t>
            </a:r>
            <a:br/>
            <a:r>
              <a:t>end homelessness.</a:t>
            </a:r>
            <a:endParaRPr>
              <a:solidFill>
                <a:srgbClr val="FFFFFF"/>
              </a:solidFill>
            </a:endParaRPr>
          </a:p>
          <a:p>
            <a:pPr>
              <a:lnSpc>
                <a:spcPct val="125000"/>
              </a:lnSpc>
              <a:defRPr sz="2800" b="1">
                <a:solidFill>
                  <a:srgbClr val="FFFFFF"/>
                </a:solidFill>
                <a:latin typeface="Arial"/>
                <a:ea typeface="Arial"/>
                <a:cs typeface="Arial"/>
                <a:sym typeface="Arial"/>
              </a:defRPr>
            </a:pPr>
            <a:endParaRPr>
              <a:solidFill>
                <a:srgbClr val="FFFFFF"/>
              </a:solidFill>
            </a:endParaRPr>
          </a:p>
          <a:p>
            <a:pPr>
              <a:lnSpc>
                <a:spcPct val="125000"/>
              </a:lnSpc>
              <a:defRPr sz="2800" b="1">
                <a:solidFill>
                  <a:srgbClr val="FFFFFF"/>
                </a:solidFill>
                <a:latin typeface="Arial"/>
                <a:ea typeface="Arial"/>
                <a:cs typeface="Arial"/>
                <a:sym typeface="Arial"/>
              </a:defRPr>
            </a:pPr>
            <a:r>
              <a:rPr u="sng">
                <a:solidFill>
                  <a:srgbClr val="0563C1"/>
                </a:solidFill>
                <a:uFill>
                  <a:solidFill>
                    <a:srgbClr val="0563C1"/>
                  </a:solidFill>
                </a:uFill>
                <a:hlinkClick r:id="rId4"/>
              </a:rPr>
              <a:t>EndHomelessnessDC.org</a:t>
            </a:r>
          </a:p>
          <a:p>
            <a:pPr>
              <a:lnSpc>
                <a:spcPct val="125000"/>
              </a:lnSpc>
              <a:defRPr sz="2800" b="1">
                <a:solidFill>
                  <a:srgbClr val="FFFFFF"/>
                </a:solidFill>
                <a:latin typeface="Arial"/>
                <a:ea typeface="Arial"/>
                <a:cs typeface="Arial"/>
                <a:sym typeface="Arial"/>
              </a:defRPr>
            </a:pPr>
            <a:endParaRPr u="sng">
              <a:solidFill>
                <a:srgbClr val="0563C1"/>
              </a:solidFill>
              <a:uFill>
                <a:solidFill>
                  <a:srgbClr val="0563C1"/>
                </a:solidFill>
              </a:uFill>
              <a:hlinkClick r:id="rId4"/>
            </a:endParaRPr>
          </a:p>
        </p:txBody>
      </p:sp>
      <p:sp>
        <p:nvSpPr>
          <p:cNvPr id="175" name="Straight Connector 4"/>
          <p:cNvSpPr/>
          <p:nvPr/>
        </p:nvSpPr>
        <p:spPr>
          <a:xfrm flipH="1" flipV="1">
            <a:off x="-1" y="3428999"/>
            <a:ext cx="12192001" cy="2"/>
          </a:xfrm>
          <a:prstGeom prst="line">
            <a:avLst/>
          </a:prstGeom>
          <a:ln w="50800">
            <a:solidFill>
              <a:srgbClr val="002B49"/>
            </a:solidFill>
            <a:miter/>
          </a:ln>
        </p:spPr>
        <p:txBody>
          <a:bodyPr lIns="45719" rIns="45719"/>
          <a:lstStyle/>
          <a:p>
            <a:endParaRPr/>
          </a:p>
        </p:txBody>
      </p:sp>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BD9F24CEE7204A97B83497CFB24009" ma:contentTypeVersion="11" ma:contentTypeDescription="Create a new document." ma:contentTypeScope="" ma:versionID="2a36ea64251ea86a0744e2713e9becac">
  <xsd:schema xmlns:xsd="http://www.w3.org/2001/XMLSchema" xmlns:xs="http://www.w3.org/2001/XMLSchema" xmlns:p="http://schemas.microsoft.com/office/2006/metadata/properties" xmlns:ns2="3e5e5ab1-9919-415a-8531-73445ca70f9c" xmlns:ns3="487079cd-3e6b-4167-bf3d-7b4eb5d3993c" targetNamespace="http://schemas.microsoft.com/office/2006/metadata/properties" ma:root="true" ma:fieldsID="2735744a72cfd8a90c936e8c913f7b08" ns2:_="" ns3:_="">
    <xsd:import namespace="3e5e5ab1-9919-415a-8531-73445ca70f9c"/>
    <xsd:import namespace="487079cd-3e6b-4167-bf3d-7b4eb5d3993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5e5ab1-9919-415a-8531-73445ca70f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7079cd-3e6b-4167-bf3d-7b4eb5d3993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F8B42B-F1DB-4383-8D90-498320F911B5}"/>
</file>

<file path=customXml/itemProps2.xml><?xml version="1.0" encoding="utf-8"?>
<ds:datastoreItem xmlns:ds="http://schemas.openxmlformats.org/officeDocument/2006/customXml" ds:itemID="{F519C874-7D68-4E16-BA68-3F3F25BF4061}"/>
</file>

<file path=customXml/itemProps3.xml><?xml version="1.0" encoding="utf-8"?>
<ds:datastoreItem xmlns:ds="http://schemas.openxmlformats.org/officeDocument/2006/customXml" ds:itemID="{8CD52D04-5683-470C-AD9A-0F38862B82E3}"/>
</file>

<file path=docProps/app.xml><?xml version="1.0" encoding="utf-8"?>
<Properties xmlns="http://schemas.openxmlformats.org/officeDocument/2006/extended-properties" xmlns:vt="http://schemas.openxmlformats.org/officeDocument/2006/docPropsVTypes">
  <TotalTime>30094</TotalTime>
  <Words>951</Words>
  <Application>Microsoft Office PowerPoint</Application>
  <PresentationFormat>Widescreen</PresentationFormat>
  <Paragraphs>70</Paragraphs>
  <Slides>9</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Garamond</vt:lpstr>
      <vt:lpstr>Helvetica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Tonia Wellons</dc:creator>
  <cp:lastModifiedBy>Tonia Wellons</cp:lastModifiedBy>
  <cp:revision>5</cp:revision>
  <cp:lastPrinted>2019-07-09T17:00:38Z</cp:lastPrinted>
  <dcterms:modified xsi:type="dcterms:W3CDTF">2019-07-30T14:34:43Z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0x0101008EBD9F24CEE7204A97B83497CFB24009</vt:lpwstr>
  </property>
</Properties>
</file>